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  <p:sldMasterId id="2147483817" r:id="rId2"/>
    <p:sldMasterId id="2147483805" r:id="rId3"/>
  </p:sldMasterIdLst>
  <p:notesMasterIdLst>
    <p:notesMasterId r:id="rId43"/>
  </p:notesMasterIdLst>
  <p:handoutMasterIdLst>
    <p:handoutMasterId r:id="rId44"/>
  </p:handoutMasterIdLst>
  <p:sldIdLst>
    <p:sldId id="256" r:id="rId4"/>
    <p:sldId id="344" r:id="rId5"/>
    <p:sldId id="394" r:id="rId6"/>
    <p:sldId id="260" r:id="rId7"/>
    <p:sldId id="259" r:id="rId8"/>
    <p:sldId id="379" r:id="rId9"/>
    <p:sldId id="1620" r:id="rId10"/>
    <p:sldId id="1626" r:id="rId11"/>
    <p:sldId id="1630" r:id="rId12"/>
    <p:sldId id="1631" r:id="rId13"/>
    <p:sldId id="1629" r:id="rId14"/>
    <p:sldId id="1660" r:id="rId15"/>
    <p:sldId id="1661" r:id="rId16"/>
    <p:sldId id="1627" r:id="rId17"/>
    <p:sldId id="1632" r:id="rId18"/>
    <p:sldId id="1633" r:id="rId19"/>
    <p:sldId id="1634" r:id="rId20"/>
    <p:sldId id="1636" r:id="rId21"/>
    <p:sldId id="1639" r:id="rId22"/>
    <p:sldId id="1640" r:id="rId23"/>
    <p:sldId id="1638" r:id="rId24"/>
    <p:sldId id="1644" r:id="rId25"/>
    <p:sldId id="1642" r:id="rId26"/>
    <p:sldId id="1662" r:id="rId27"/>
    <p:sldId id="1637" r:id="rId28"/>
    <p:sldId id="1613" r:id="rId29"/>
    <p:sldId id="1614" r:id="rId30"/>
    <p:sldId id="385" r:id="rId31"/>
    <p:sldId id="1615" r:id="rId32"/>
    <p:sldId id="1622" r:id="rId33"/>
    <p:sldId id="1616" r:id="rId34"/>
    <p:sldId id="1621" r:id="rId35"/>
    <p:sldId id="386" r:id="rId36"/>
    <p:sldId id="1583" r:id="rId37"/>
    <p:sldId id="1584" r:id="rId38"/>
    <p:sldId id="1585" r:id="rId39"/>
    <p:sldId id="1586" r:id="rId40"/>
    <p:sldId id="1587" r:id="rId41"/>
    <p:sldId id="389" r:id="rId42"/>
  </p:sldIdLst>
  <p:sldSz cx="9144000" cy="5143500" type="screen16x9"/>
  <p:notesSz cx="7099300" cy="10234613"/>
  <p:custDataLst>
    <p:tags r:id="rId4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3428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8578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0286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1714457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057348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2400240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2743132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0020C92-7836-F54A-A0AE-AC7A481B107A}">
          <p14:sldIdLst>
            <p14:sldId id="256"/>
            <p14:sldId id="344"/>
            <p14:sldId id="394"/>
            <p14:sldId id="260"/>
            <p14:sldId id="259"/>
            <p14:sldId id="379"/>
            <p14:sldId id="1620"/>
            <p14:sldId id="1626"/>
            <p14:sldId id="1630"/>
            <p14:sldId id="1631"/>
            <p14:sldId id="1629"/>
            <p14:sldId id="1660"/>
            <p14:sldId id="1661"/>
            <p14:sldId id="1627"/>
            <p14:sldId id="1632"/>
            <p14:sldId id="1633"/>
            <p14:sldId id="1634"/>
            <p14:sldId id="1636"/>
            <p14:sldId id="1639"/>
            <p14:sldId id="1640"/>
            <p14:sldId id="1638"/>
            <p14:sldId id="1644"/>
            <p14:sldId id="1642"/>
            <p14:sldId id="1662"/>
            <p14:sldId id="1637"/>
            <p14:sldId id="1613"/>
            <p14:sldId id="1614"/>
            <p14:sldId id="385"/>
            <p14:sldId id="1615"/>
            <p14:sldId id="1622"/>
            <p14:sldId id="1616"/>
            <p14:sldId id="1621"/>
            <p14:sldId id="386"/>
            <p14:sldId id="1583"/>
            <p14:sldId id="1584"/>
            <p14:sldId id="1585"/>
            <p14:sldId id="1586"/>
            <p14:sldId id="1587"/>
          </p14:sldIdLst>
        </p14:section>
        <p14:section name="History and Current State of AI" id="{FC1F64EE-DE5C-5843-ADE1-4812D40031B2}">
          <p14:sldIdLst/>
        </p14:section>
        <p14:section name="Recap: This course" id="{B9772FB8-8165-A64C-B04F-9908D0836865}">
          <p14:sldIdLst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6F5"/>
    <a:srgbClr val="FFCC00"/>
    <a:srgbClr val="FF9999"/>
    <a:srgbClr val="CC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35" autoAdjust="0"/>
    <p:restoredTop sz="92460" autoAdjust="0"/>
  </p:normalViewPr>
  <p:slideViewPr>
    <p:cSldViewPr>
      <p:cViewPr varScale="1">
        <p:scale>
          <a:sx n="105" d="100"/>
          <a:sy n="105" d="100"/>
        </p:scale>
        <p:origin x="523" y="72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-25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28"/>
    </p:cViewPr>
  </p:sorterViewPr>
  <p:notesViewPr>
    <p:cSldViewPr>
      <p:cViewPr varScale="1">
        <p:scale>
          <a:sx n="86" d="100"/>
          <a:sy n="86" d="100"/>
        </p:scale>
        <p:origin x="4504" y="2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C47036A7-CA75-4FB0-A0E6-AEEC36B2D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16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1288" y="768350"/>
            <a:ext cx="68183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951F94F5-58D1-42ED-AB38-DD97D2E49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707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1pPr>
    <a:lvl2pPr marL="34289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2pPr>
    <a:lvl3pPr marL="685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3pPr>
    <a:lvl4pPr marL="10286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4pPr>
    <a:lvl5pPr marL="137156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12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Go!</a:t>
            </a:r>
          </a:p>
          <a:p>
            <a:r>
              <a:rPr lang="en-US" dirty="0"/>
              <a:t>For example, Go has 32,490 first moves compared to Chess’s 400 (and longer games).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Lee Se-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dol</a:t>
            </a:r>
            <a:endParaRPr lang="en-US" sz="9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dirty="0"/>
              <a:t>Add transitions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70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Impressive:</a:t>
            </a:r>
          </a:p>
          <a:p>
            <a:r>
              <a:rPr lang="en-US" dirty="0"/>
              <a:t>Form of prediction and </a:t>
            </a:r>
            <a:r>
              <a:rPr lang="en-US" dirty="0" err="1"/>
              <a:t>deicion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54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 tools for prediction: Google maps, </a:t>
            </a:r>
            <a:r>
              <a:rPr lang="en-US" dirty="0" err="1"/>
              <a:t>netflix</a:t>
            </a:r>
            <a:r>
              <a:rPr lang="en-US" dirty="0"/>
              <a:t> (amazing recommendation engine)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53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Deepfake</a:t>
            </a:r>
            <a:r>
              <a:rPr lang="en-US" dirty="0"/>
              <a:t> </a:t>
            </a:r>
          </a:p>
          <a:p>
            <a:r>
              <a:rPr lang="en-US" dirty="0"/>
              <a:t>chatbot examples</a:t>
            </a:r>
          </a:p>
          <a:p>
            <a:r>
              <a:rPr lang="en-US" dirty="0"/>
              <a:t>Do you know about IBM </a:t>
            </a:r>
            <a:r>
              <a:rPr lang="en-US" dirty="0" err="1"/>
              <a:t>watson</a:t>
            </a:r>
            <a:r>
              <a:rPr lang="en-US" dirty="0"/>
              <a:t>, Ken Jennings. Impressive because...</a:t>
            </a:r>
          </a:p>
          <a:p>
            <a:r>
              <a:rPr lang="en-US" dirty="0"/>
              <a:t>Expensive </a:t>
            </a:r>
            <a:r>
              <a:rPr lang="en-US" dirty="0" err="1"/>
              <a:t>wayto</a:t>
            </a:r>
            <a:r>
              <a:rPr lang="en-US" dirty="0"/>
              <a:t> win $70k</a:t>
            </a:r>
          </a:p>
          <a:p>
            <a:r>
              <a:rPr lang="en-US" dirty="0"/>
              <a:t>Figure out what she said, </a:t>
            </a:r>
            <a:r>
              <a:rPr lang="en-US" dirty="0" err="1"/>
              <a:t>pertty</a:t>
            </a:r>
            <a:r>
              <a:rPr lang="en-US" dirty="0"/>
              <a:t> good, hard to get intent</a:t>
            </a:r>
          </a:p>
          <a:p>
            <a:endParaRPr lang="en-US" dirty="0"/>
          </a:p>
          <a:p>
            <a:r>
              <a:rPr lang="en-US" dirty="0"/>
              <a:t>engaged in day to day basis </a:t>
            </a:r>
          </a:p>
          <a:p>
            <a:endParaRPr lang="en-US" dirty="0"/>
          </a:p>
          <a:p>
            <a:r>
              <a:rPr lang="en-US" dirty="0"/>
              <a:t>My favorite application is AI dungeon – you write commands to your fictional character and it becomes sort of like a book. </a:t>
            </a:r>
          </a:p>
          <a:p>
            <a:r>
              <a:rPr lang="en-US" dirty="0"/>
              <a:t>I can’t wait for something like this to work with images or clips (where technology is not far behind)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18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76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67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51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50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6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33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Robotic reflex---obstacle</a:t>
            </a:r>
            <a:r>
              <a:rPr lang="en-US" baseline="0" dirty="0"/>
              <a:t> avoidance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46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06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Agents are organism or internet organism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97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Agents are organism or internet organism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97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6763"/>
            <a:ext cx="6823075" cy="3838575"/>
          </a:xfrm>
          <a:solidFill>
            <a:srgbClr val="FFFFFF"/>
          </a:solidFill>
          <a:ln/>
        </p:spPr>
      </p:sp>
      <p:sp>
        <p:nvSpPr>
          <p:cNvPr id="409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6925"/>
          </a:xfrm>
          <a:noFill/>
          <a:ln/>
        </p:spPr>
        <p:txBody>
          <a:bodyPr/>
          <a:lstStyle/>
          <a:p>
            <a:endParaRPr lang="en-US" sz="1700" dirty="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24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26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Consequences of an action, context, other actors around</a:t>
            </a:r>
          </a:p>
          <a:p>
            <a:endParaRPr lang="en-US" dirty="0"/>
          </a:p>
          <a:p>
            <a:r>
              <a:rPr lang="en-US" dirty="0"/>
              <a:t>Convex </a:t>
            </a:r>
            <a:r>
              <a:rPr lang="en-US" dirty="0" err="1"/>
              <a:t>Opt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03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Related to - </a:t>
            </a:r>
          </a:p>
          <a:p>
            <a:r>
              <a:rPr lang="en-US" dirty="0"/>
              <a:t>Utilitarianism (</a:t>
            </a:r>
            <a:r>
              <a:rPr lang="en-US" dirty="0" err="1"/>
              <a:t>Consequntialism</a:t>
            </a:r>
            <a:r>
              <a:rPr lang="en-US" dirty="0"/>
              <a:t>) – Jeremy Bentham</a:t>
            </a:r>
          </a:p>
          <a:p>
            <a:endParaRPr lang="en-US" dirty="0"/>
          </a:p>
          <a:p>
            <a:r>
              <a:rPr lang="en-US" dirty="0"/>
              <a:t>Utility rather than values, could be </a:t>
            </a:r>
          </a:p>
          <a:p>
            <a:r>
              <a:rPr lang="en-US" dirty="0"/>
              <a:t>Virtue Ethics – Aristotle</a:t>
            </a:r>
          </a:p>
          <a:p>
            <a:endParaRPr lang="en-US" dirty="0"/>
          </a:p>
          <a:p>
            <a:r>
              <a:rPr lang="en-US" dirty="0"/>
              <a:t>Deontology (Duty based ethics)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782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85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end – who is your? How do you get that?</a:t>
            </a:r>
          </a:p>
          <a:p>
            <a:r>
              <a:rPr lang="en-US" dirty="0"/>
              <a:t>Does the agent serve us? Important when figuring out if the agent is helping - many cues from philosophy here. </a:t>
            </a:r>
          </a:p>
          <a:p>
            <a:endParaRPr lang="en-US" dirty="0"/>
          </a:p>
          <a:p>
            <a:r>
              <a:rPr lang="en-US" dirty="0"/>
              <a:t>What is an agent that is good about acting for itself? Humans! </a:t>
            </a:r>
          </a:p>
          <a:p>
            <a:r>
              <a:rPr lang="en-US" dirty="0"/>
              <a:t>Replicating the brain would be an AI, right?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4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Robots look like this. We have autonomous cars that figure out how to take us to our destination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8D200E-B8F0-7F42-8730-8CDA0DD14E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467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recap: what will we do in this class?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06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Robots help nurses in hospitals deliver stuff to different rooms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8D200E-B8F0-7F42-8730-8CDA0DD14E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86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drones that record cool videos of us as we do outdoor activities</a:t>
            </a:r>
          </a:p>
          <a:p>
            <a:endParaRPr lang="en-US" dirty="0"/>
          </a:p>
          <a:p>
            <a:r>
              <a:rPr lang="en-US" dirty="0"/>
              <a:t>So what is powering all of this? That’s what this course is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8D200E-B8F0-7F42-8730-8CDA0DD14E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58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74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67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1950s with early computer engineers https://www.youtube.com/watch?v=aygSMgK3BEM</a:t>
            </a:r>
          </a:p>
          <a:p>
            <a:endParaRPr lang="en-US" dirty="0"/>
          </a:p>
          <a:p>
            <a:r>
              <a:rPr lang="en-US" dirty="0"/>
              <a:t>[dated 1961]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89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blue made by IBM</a:t>
            </a:r>
          </a:p>
          <a:p>
            <a:r>
              <a:rPr lang="en-US" dirty="0"/>
              <a:t>Mechanical Turk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35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783433"/>
            <a:ext cx="9144000" cy="110251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2743200"/>
            <a:ext cx="9144000" cy="1143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62938-84EC-488D-9CA4-E38E8D42E5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9B4F5-F495-445A-AD57-B1A0CC0AEFE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80"/>
            <a:ext cx="154305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80"/>
            <a:ext cx="451485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13C1C-2065-443A-845F-EE82C0FEFE9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3BAE-55E2-9D4F-9C86-9E49B2DF2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3A974-B9C0-9E4E-921C-93BEDB685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66EE8-544F-1E4F-A901-7CFB3CB9E1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AAC3AB8-8BBD-A448-8910-F378581DC01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30729-A9D4-674F-8029-ACA93507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D9A41-54C6-7B41-B4F4-5DCDF636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2B0893A-3328-244A-8129-A7026F75C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52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0B71-EF52-BC42-A878-8B2DDC4A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9438F-294B-964C-AE82-FC8E92FFE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46533-337A-C444-9C53-A752C9E4D4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AAC3AB8-8BBD-A448-8910-F378581DC01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B69B3-21E3-6544-8567-E1CED7CA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83E50-0B82-364C-AEB8-67FFA5A35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2B0893A-3328-244A-8129-A7026F75C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66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0277-B329-F545-ABCF-6F96F488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AD32B-A2C1-A747-B1E8-21A0154CF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A3AF6-8DE3-A04F-BB03-E60A06AA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AAC3AB8-8BBD-A448-8910-F378581DC01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D080A-7340-4E47-9EF8-5F1B5D21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9E436-DC2E-554D-8D6E-6F64A209A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2B0893A-3328-244A-8129-A7026F75C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1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CB51-0C77-3F4E-83D7-B48AFD08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C6EE2-EF1D-BE48-8ABB-E4AD3EE4D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2898C-FBDF-8445-9AEC-923AD0030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C6CBA-444F-8F41-BC02-DB57A135D1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AAC3AB8-8BBD-A448-8910-F378581DC01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07DB6-DE2A-5E47-A2F9-A75C931C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4A7045-41F0-184E-BBE4-20137D9B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2B0893A-3328-244A-8129-A7026F75C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36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B4B4-18EC-B540-A508-D3C061293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630B4-20FF-2E4A-B151-3C280EE4C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8AFBF-E242-D641-B20D-413812D45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24549-E564-7E4A-90BB-26CC6F4BE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5A355E-2218-F241-A82B-72D74CFF21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145427-9C00-E84C-B38B-FB34DD350A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AAC3AB8-8BBD-A448-8910-F378581DC01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873AE5-9D7F-D441-93D6-F7B00D83B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6F7A59-6012-B94D-B522-79FF34A84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2B0893A-3328-244A-8129-A7026F75C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0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F318D-03E8-8D41-A4D5-C7C865B7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C07B74-E618-B24A-B56F-611B0D822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AAC3AB8-8BBD-A448-8910-F378581DC01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77F4B-3509-4241-BB8E-45109E1D5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A917C-F9DF-3547-B7B8-9C6B22FD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2B0893A-3328-244A-8129-A7026F75C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6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4203C1-0D7B-D84C-9C57-E1C292F835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AAC3AB8-8BBD-A448-8910-F378581DC01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43329D-6723-AA44-BB3A-780441DA0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C72F6-59C4-0A41-8806-1F6935269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2B0893A-3328-244A-8129-A7026F75C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4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8B8A-AC3D-784A-98A4-90A360E9B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348C-EBE3-404E-B79B-AE13FAA49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D74DA-5406-0A42-ADC8-3DC160070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DC256-2E34-4E43-AEDF-0F16BD6B96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AAC3AB8-8BBD-A448-8910-F378581DC01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22EF1-E4CC-9C49-9FAD-B579DB6E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58B4D-E02A-FD45-8CB1-A2D0410B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2B0893A-3328-244A-8129-A7026F75C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8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71C04-DD56-A048-BF39-04CA90917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54F7B1-0C1B-144D-AF79-33C141347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03FC1-10DB-6C4C-B1CE-672271437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022AA-61B6-7549-B402-114F78FD6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AAC3AB8-8BBD-A448-8910-F378581DC01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0BA56-FE7A-3C4B-B62E-3392746C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D7E0E-FAEE-3948-AFF6-83E144E8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2B0893A-3328-244A-8129-A7026F75C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51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CB66C-66DA-CD43-9B9B-974DC03E9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23706-F7F5-8947-8679-FF35A3EB2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9F077-3D67-B745-A74B-99FB2CEF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AAC3AB8-8BBD-A448-8910-F378581DC01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3F29A-C221-C647-8ACB-D69D4B9AB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B83CB-6DA8-D542-AE71-58FEC7D91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2B0893A-3328-244A-8129-A7026F75C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750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090870-6078-4044-85D8-081A7AFA8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339BF5-E390-BB46-9E4F-24E0B9E0E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68624-15B4-CE43-910B-7C188C2201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AAC3AB8-8BBD-A448-8910-F378581DC01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9B48B-AFD9-2E4A-A9A9-9A0AF773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3094D-C214-AC40-8FF1-BD5FB2EF2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2B0893A-3328-244A-8129-A7026F75C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384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50E8-00DD-884B-AF4D-247243D35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636E1-7E73-D146-BED2-43EA84DCB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797AC-DBAD-914F-91D2-5DB6024A0B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E7D0746-FC93-6D4E-A75E-D4C9723C8F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70D08-93E8-E443-9031-5F9AC7F86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069F3-3E3B-C64C-B5B8-7AB0C865F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BA53D43F-2069-D34C-8883-FCE9A79D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083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9E56-FB02-E040-A701-67116CDF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2706E-EC21-F743-BC13-A508BC6BC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7F338-A88E-6C4E-8A95-BC850E13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E7D0746-FC93-6D4E-A75E-D4C9723C8F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C9DBE-5228-AF43-B2B0-61626370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23B12-E04B-1A44-92A5-61103F626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BA53D43F-2069-D34C-8883-FCE9A79D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477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89002-E8F7-8C4E-89EC-39FE2496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71CF8-5E16-4E46-AD31-806021D62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95D1A-D0D4-5A4B-9912-CBD8A1F7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E7D0746-FC93-6D4E-A75E-D4C9723C8F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EFE5E-9EDB-3C4C-9059-65BEF0ED9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D93FE-3D21-AB47-BB09-6DA97727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BA53D43F-2069-D34C-8883-FCE9A79D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35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0752-E23E-DD47-8607-F627F6882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54524-6C65-734C-9CE1-F7DF144E1E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0C3AF-F203-CA42-86E7-F24C8A546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38DD2-E5C4-684C-A85A-CF37AEAD1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E7D0746-FC93-6D4E-A75E-D4C9723C8F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B562D-1311-BB49-87A6-DFE1614E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8606D-31B8-F844-9606-F825A3473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BA53D43F-2069-D34C-8883-FCE9A79D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381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13B-B3EB-2347-9304-D9E8F74D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E8142-C582-9C4D-85D8-72856A831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EB265-27AD-1C4F-94DA-EB1F12E71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683918-C595-7341-B78F-8F4C202BF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4B2AD-58CA-CE44-8112-0EC0A2692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84A3AC-BAE7-9845-B976-85C2DFB7DF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E7D0746-FC93-6D4E-A75E-D4C9723C8F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A86E5-8707-9145-AB09-C21153836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F6DDAF-A68E-F14F-997F-CD6E684E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BA53D43F-2069-D34C-8883-FCE9A79D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645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9781-9FDA-654E-AB9F-A610326AB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E7345-DF86-A148-BC83-653750D01A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E7D0746-FC93-6D4E-A75E-D4C9723C8F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715A9-99DF-8D4C-B4CA-A02D8A308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C541B-2605-AA46-83A2-9B894C59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BA53D43F-2069-D34C-8883-FCE9A79D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129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C7DED3-7637-5B43-925B-EA9DFA937A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E7D0746-FC93-6D4E-A75E-D4C9723C8F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8D2858-A596-054C-A8A0-D227B105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8235A-5BCB-FE4E-828C-EF16952F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BA53D43F-2069-D34C-8883-FCE9A79D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1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400"/>
            </a:lvl2pPr>
            <a:lvl3pPr marL="685783" indent="0">
              <a:buNone/>
              <a:defRPr sz="1200"/>
            </a:lvl3pPr>
            <a:lvl4pPr marL="1028675" indent="0">
              <a:buNone/>
              <a:defRPr sz="1100"/>
            </a:lvl4pPr>
            <a:lvl5pPr marL="1371566" indent="0">
              <a:buNone/>
              <a:defRPr sz="1100"/>
            </a:lvl5pPr>
            <a:lvl6pPr marL="1714457" indent="0">
              <a:buNone/>
              <a:defRPr sz="1100"/>
            </a:lvl6pPr>
            <a:lvl7pPr marL="2057348" indent="0">
              <a:buNone/>
              <a:defRPr sz="1100"/>
            </a:lvl7pPr>
            <a:lvl8pPr marL="2400240" indent="0">
              <a:buNone/>
              <a:defRPr sz="1100"/>
            </a:lvl8pPr>
            <a:lvl9pPr marL="2743132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BC673-9CA8-4194-8E34-D666622A55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9CD9-BE23-2044-BBF8-5B4F47AE4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D28E7-9BA1-9649-AB35-CE0C400B2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A2695-BDE3-4F4A-A16D-183F29FE6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AEC57-954F-F749-8CF3-5C14B4227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E7D0746-FC93-6D4E-A75E-D4C9723C8F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240B4-219B-3C47-B263-F37F2013C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A82EA-FFCA-9742-AB92-5F1D8FBFD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BA53D43F-2069-D34C-8883-FCE9A79D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954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A927-14DC-7445-A753-201A37AD0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FA0396-3699-C44C-A855-8722270F3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3B961-48AC-8747-9B75-F5C0188F0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9CFD7-836B-CF46-9759-67C45AADA3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E7D0746-FC93-6D4E-A75E-D4C9723C8F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E030F-B8A8-F342-9E98-5C74C7353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2F67B-8AB8-6748-9E0C-FDB24BFB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BA53D43F-2069-D34C-8883-FCE9A79D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11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75F33-90E7-F94C-AA7A-02317D81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699A7-2E4B-5048-8F5F-23AB7DFBB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392EF-CB9E-A24B-BC00-5BE4BE8522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E7D0746-FC93-6D4E-A75E-D4C9723C8F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48310-EEC2-0F41-AA68-86CCCA044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61709-D74F-1E44-9B97-46A36411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BA53D43F-2069-D34C-8883-FCE9A79D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150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1B4CB7-2951-B549-912F-4D8973F0D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872CCF-921E-1543-825B-5C0917A57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927E9-8E62-DE47-AD7A-C001D0400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E7D0746-FC93-6D4E-A75E-D4C9723C8FC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FAFB4-B968-234E-80AA-25C07EC4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D2775-E918-6742-888F-FDBDA905B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BA53D43F-2069-D34C-8883-FCE9A79D1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91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394BE-C7C4-4CA6-9240-6CDB29B2C93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894F7-D2D8-4142-8878-126BF2DBE9F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0470E-5877-48CB-82CD-3CCAD5E835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85F8C-9C5D-49E8-8BBF-F28B73097F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892" indent="0">
              <a:buNone/>
              <a:defRPr sz="900"/>
            </a:lvl2pPr>
            <a:lvl3pPr marL="685783" indent="0">
              <a:buNone/>
              <a:defRPr sz="800"/>
            </a:lvl3pPr>
            <a:lvl4pPr marL="1028675" indent="0">
              <a:buNone/>
              <a:defRPr sz="700"/>
            </a:lvl4pPr>
            <a:lvl5pPr marL="1371566" indent="0">
              <a:buNone/>
              <a:defRPr sz="700"/>
            </a:lvl5pPr>
            <a:lvl6pPr marL="1714457" indent="0">
              <a:buNone/>
              <a:defRPr sz="700"/>
            </a:lvl6pPr>
            <a:lvl7pPr marL="2057348" indent="0">
              <a:buNone/>
              <a:defRPr sz="700"/>
            </a:lvl7pPr>
            <a:lvl8pPr marL="2400240" indent="0">
              <a:buNone/>
              <a:defRPr sz="700"/>
            </a:lvl8pPr>
            <a:lvl9pPr marL="274313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415B49-E272-4523-8166-1B1831C4B7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1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892" indent="0">
              <a:buNone/>
              <a:defRPr sz="900"/>
            </a:lvl2pPr>
            <a:lvl3pPr marL="685783" indent="0">
              <a:buNone/>
              <a:defRPr sz="800"/>
            </a:lvl3pPr>
            <a:lvl4pPr marL="1028675" indent="0">
              <a:buNone/>
              <a:defRPr sz="700"/>
            </a:lvl4pPr>
            <a:lvl5pPr marL="1371566" indent="0">
              <a:buNone/>
              <a:defRPr sz="700"/>
            </a:lvl5pPr>
            <a:lvl6pPr marL="1714457" indent="0">
              <a:buNone/>
              <a:defRPr sz="700"/>
            </a:lvl6pPr>
            <a:lvl7pPr marL="2057348" indent="0">
              <a:buNone/>
              <a:defRPr sz="700"/>
            </a:lvl7pPr>
            <a:lvl8pPr marL="2400240" indent="0">
              <a:buNone/>
              <a:defRPr sz="700"/>
            </a:lvl8pPr>
            <a:lvl9pPr marL="274313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7A090-BAD4-4341-AC7F-A731585BC0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9050"/>
            <a:ext cx="9144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47750"/>
            <a:ext cx="8534400" cy="354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4683919"/>
            <a:ext cx="21717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Palatino"/>
                <a:cs typeface="Palatino"/>
              </a:defRPr>
            </a:lvl1pPr>
          </a:lstStyle>
          <a:p>
            <a:pPr>
              <a:defRPr/>
            </a:pPr>
            <a:fld id="{529FA7E6-6E6F-4B77-AE36-D459A899DD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228600" y="819150"/>
            <a:ext cx="8534400" cy="0"/>
          </a:xfrm>
          <a:prstGeom prst="line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Palatino"/>
          <a:ea typeface="+mj-ea"/>
          <a:cs typeface="Palatino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892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783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6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566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68" indent="-25716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400">
          <a:solidFill>
            <a:schemeClr val="tx1"/>
          </a:solidFill>
          <a:latin typeface="Palatino"/>
          <a:ea typeface="+mn-ea"/>
          <a:cs typeface="Palatino"/>
        </a:defRPr>
      </a:lvl1pPr>
      <a:lvl2pPr marL="557199" indent="-21430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1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2pPr>
      <a:lvl3pPr marL="857228" indent="-1714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18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3pPr>
      <a:lvl4pPr marL="1200120" indent="-171446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15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4pPr>
      <a:lvl5pPr marL="1543012" indent="-1714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15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5pPr>
      <a:lvl6pPr marL="1885903" indent="-1714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6pPr>
      <a:lvl7pPr marL="2228795" indent="-1714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7pPr>
      <a:lvl8pPr marL="2571686" indent="-1714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8pPr>
      <a:lvl9pPr marL="2914577" indent="-1714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76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339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play.aidungeon.io/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xtremetech.com/wp-content/uploads/2012/03/1791712.jpeg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09550"/>
            <a:ext cx="9144000" cy="1102519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27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143000" y="4686301"/>
            <a:ext cx="440055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Palatino"/>
              <a:cs typeface="Palatino"/>
            </a:endParaRPr>
          </a:p>
        </p:txBody>
      </p:sp>
      <p:pic>
        <p:nvPicPr>
          <p:cNvPr id="26625" name="Picture 1" descr="C:\Temp\ketrina\Lecture1-Introdu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4288" y="1849712"/>
            <a:ext cx="4517136" cy="20174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Early AI: 1940-1950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/>
              <a:t>1943- McCulloch and Walter Pitts- Neural Network</a:t>
            </a:r>
          </a:p>
          <a:p>
            <a:pPr lvl="1">
              <a:lnSpc>
                <a:spcPct val="8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98301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Test-1950s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047750"/>
            <a:ext cx="5530102" cy="378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78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Early AI: 1950—70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/>
              <a:t>1950s: Early AI programs, including Samuel's checkers program, Newell &amp; Simon's Logic Theorist, Gelernter's Geometry Engine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dirty="0"/>
              <a:t>1956: Dartmouth meeting: “Artificial Intelligence” adopted as a separate field</a:t>
            </a:r>
          </a:p>
          <a:p>
            <a:pPr lvl="1">
              <a:lnSpc>
                <a:spcPct val="80000"/>
              </a:lnSpc>
            </a:pPr>
            <a:r>
              <a:rPr lang="en-US" sz="1600" dirty="0">
                <a:solidFill>
                  <a:srgbClr val="FF0000"/>
                </a:solidFill>
              </a:rPr>
              <a:t>4 people: John McCarthy, Marvin Minsky, Claude Shannon and Nathaniel Rochester. 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The Dartmouth Summer Research Project on Artificial Intelligence was a 1956 summer workshop widely considered to be the founding event of artificial intelligence as a field. 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dirty="0"/>
              <a:t>1958: LISP by John </a:t>
            </a:r>
            <a:r>
              <a:rPr lang="en-US" sz="1800" dirty="0" err="1"/>
              <a:t>McCarrthy</a:t>
            </a:r>
            <a:r>
              <a:rPr lang="en-US" sz="1800" dirty="0"/>
              <a:t>. Became a dominant AI language.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98301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Early AI: 1950—70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47751"/>
            <a:ext cx="8534400" cy="2057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1964: First Chat bot- Eliza-psychotherapist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1965: Robinson's complete algorithm for logical reasoning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1966: </a:t>
            </a:r>
            <a:r>
              <a:rPr lang="en-US" dirty="0" err="1"/>
              <a:t>Shakey</a:t>
            </a:r>
            <a:r>
              <a:rPr lang="en-US" dirty="0"/>
              <a:t>- the general purpose mobile robot at Stanford research institute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19300" y="394335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Calibri"/>
                <a:cs typeface="Calibri"/>
              </a:rPr>
              <a:t>“Look ma, no hands!” era- John McCarthy</a:t>
            </a:r>
          </a:p>
        </p:txBody>
      </p:sp>
    </p:spTree>
    <p:extLst>
      <p:ext uri="{BB962C8B-B14F-4D97-AF65-F5344CB8AC3E}">
        <p14:creationId xmlns:p14="http://schemas.microsoft.com/office/powerpoint/2010/main" val="2874885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y2mate.com - the_thinking_machine_artificial_intelligence_in_the_1960s_aygSMgK3BEM_360p">
            <a:hlinkClick r:id="" action="ppaction://media"/>
            <a:extLst>
              <a:ext uri="{FF2B5EF4-FFF2-40B4-BE49-F238E27FC236}">
                <a16:creationId xmlns:a16="http://schemas.microsoft.com/office/drawing/2014/main" id="{3E69A830-E40A-BA46-8AB7-2B71B2CC5C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800" y="-19050"/>
            <a:ext cx="6934200" cy="5200650"/>
          </a:xfrm>
        </p:spPr>
      </p:pic>
    </p:spTree>
    <p:extLst>
      <p:ext uri="{BB962C8B-B14F-4D97-AF65-F5344CB8AC3E}">
        <p14:creationId xmlns:p14="http://schemas.microsoft.com/office/powerpoint/2010/main" val="225810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Knowledge-based approaches: 1970—90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8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1969—79: Early development of knowledge-based systems</a:t>
            </a:r>
          </a:p>
          <a:p>
            <a:pPr lvl="2">
              <a:lnSpc>
                <a:spcPct val="8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of neural network</a:t>
            </a:r>
          </a:p>
          <a:p>
            <a:pPr lvl="2">
              <a:lnSpc>
                <a:spcPct val="8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speech understanding </a:t>
            </a:r>
          </a:p>
          <a:p>
            <a:pPr lvl="2">
              <a:lnSpc>
                <a:spcPct val="8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Failed machine translation (Russian to English)</a:t>
            </a:r>
          </a:p>
          <a:p>
            <a:pPr lvl="3">
              <a:lnSpc>
                <a:spcPct val="80000"/>
              </a:lnSpc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Caused cancelation of govt. funds</a:t>
            </a:r>
          </a:p>
          <a:p>
            <a:pPr lvl="1">
              <a:lnSpc>
                <a:spcPct val="8000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1980—88: Expert systems industry booms</a:t>
            </a:r>
          </a:p>
          <a:p>
            <a:pPr lvl="2">
              <a:lnSpc>
                <a:spcPct val="8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Decline of LISP</a:t>
            </a:r>
          </a:p>
          <a:p>
            <a:pPr lvl="2">
              <a:lnSpc>
                <a:spcPct val="8000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1988—93: Expert systems industry busts: “AI Winter”</a:t>
            </a:r>
          </a:p>
          <a:p>
            <a:pPr lvl="1">
              <a:lnSpc>
                <a:spcPct val="8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1988- Backpropagation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0309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Statistical approaches + subfield expertise: 1990—2012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1996: EQP (an algorithm) proves Robbins algebra are Booleans</a:t>
            </a:r>
          </a:p>
          <a:p>
            <a:pPr>
              <a:lnSpc>
                <a:spcPct val="80000"/>
              </a:lnSpc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1997: Deep blue wins chess vs Gary Kasparov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 could feel human level intelligence across room- Gary Kasparov”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“Deep Blue hasn't proven anything.”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“If it works it is not AI”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now can a human defeat the machine in a series of game??????</a:t>
            </a:r>
          </a:p>
          <a:p>
            <a:pPr lvl="1">
              <a:lnSpc>
                <a:spcPct val="80000"/>
              </a:lnSpc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2000s: Resurgence of probability, focus on uncertainty</a:t>
            </a:r>
          </a:p>
          <a:p>
            <a:pPr>
              <a:lnSpc>
                <a:spcPct val="80000"/>
              </a:lnSpc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2005: DARPA- Driverless car (first working demonstration)</a:t>
            </a:r>
          </a:p>
          <a:p>
            <a:pPr>
              <a:lnSpc>
                <a:spcPct val="80000"/>
              </a:lnSpc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Agents and learning systems… “AI Spring”?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6" descr="Image_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9000" y="1581150"/>
            <a:ext cx="1724025" cy="1883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122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AI: </a:t>
            </a:r>
            <a:r>
              <a:rPr lang="en-US" sz="3600" dirty="0"/>
              <a:t>2010s to present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2011: </a:t>
            </a:r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Watson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won the Jeopardy vs Ken Jennings and Brad Rutter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“I, for one, welcome our new computer overlords,” - Ken Jennings </a:t>
            </a:r>
          </a:p>
          <a:p>
            <a:pPr>
              <a:lnSpc>
                <a:spcPct val="80000"/>
              </a:lnSpc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data, big compute, neural networks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re-unification of subfields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used in many industries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90" y="1988346"/>
            <a:ext cx="4633381" cy="260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4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5"/>
          <p:cNvSpPr>
            <a:spLocks noGrp="1" noChangeArrowheads="1"/>
          </p:cNvSpPr>
          <p:nvPr>
            <p:ph type="title"/>
          </p:nvPr>
        </p:nvSpPr>
        <p:spPr/>
        <p:txBody>
          <a:bodyPr rIns="99058"/>
          <a:lstStyle/>
          <a:p>
            <a:r>
              <a:rPr lang="en-US" dirty="0"/>
              <a:t>2016:Alpha Go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00150"/>
            <a:ext cx="4615543" cy="2596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F57C1-A28E-7948-BD4F-4A26A55AC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581150"/>
            <a:ext cx="4277517" cy="28501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4774168"/>
            <a:ext cx="381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Lee Se-</a:t>
            </a:r>
            <a:r>
              <a:rPr lang="en-US" dirty="0" err="1"/>
              <a:t>dol</a:t>
            </a:r>
            <a:r>
              <a:rPr lang="en-US" dirty="0"/>
              <a:t> while playing with the AI</a:t>
            </a:r>
          </a:p>
        </p:txBody>
      </p:sp>
    </p:spTree>
    <p:extLst>
      <p:ext uri="{BB962C8B-B14F-4D97-AF65-F5344CB8AC3E}">
        <p14:creationId xmlns:p14="http://schemas.microsoft.com/office/powerpoint/2010/main" val="383877001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5"/>
          <p:cNvSpPr>
            <a:spLocks noGrp="1" noChangeArrowheads="1"/>
          </p:cNvSpPr>
          <p:nvPr>
            <p:ph type="title"/>
          </p:nvPr>
        </p:nvSpPr>
        <p:spPr/>
        <p:txBody>
          <a:bodyPr rIns="99058"/>
          <a:lstStyle/>
          <a:p>
            <a:r>
              <a:rPr lang="en-US" dirty="0"/>
              <a:t>Computer Vision</a:t>
            </a:r>
          </a:p>
        </p:txBody>
      </p:sp>
      <p:pic>
        <p:nvPicPr>
          <p:cNvPr id="11" name="Picture 10" descr="Screen Shot 2016-06-17 at 10.41.52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830818"/>
            <a:ext cx="6236990" cy="3886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02066" y="4717018"/>
            <a:ext cx="763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alatino"/>
                <a:cs typeface="Palatino"/>
              </a:rPr>
              <a:t>Karpathy</a:t>
            </a:r>
            <a:r>
              <a:rPr lang="en-US" dirty="0">
                <a:latin typeface="Palatino"/>
                <a:cs typeface="Palatino"/>
              </a:rPr>
              <a:t> &amp; </a:t>
            </a:r>
            <a:r>
              <a:rPr lang="en-US" dirty="0" err="1">
                <a:latin typeface="Palatino"/>
                <a:cs typeface="Palatino"/>
              </a:rPr>
              <a:t>Fei-Fei</a:t>
            </a:r>
            <a:r>
              <a:rPr lang="en-US" dirty="0">
                <a:latin typeface="Palatino"/>
                <a:cs typeface="Palatino"/>
              </a:rPr>
              <a:t>, 2015; Donahue et al., 2015; </a:t>
            </a:r>
            <a:r>
              <a:rPr lang="en-US" dirty="0" err="1">
                <a:latin typeface="Palatino"/>
                <a:cs typeface="Palatino"/>
              </a:rPr>
              <a:t>Xu</a:t>
            </a:r>
            <a:r>
              <a:rPr lang="en-US" dirty="0">
                <a:latin typeface="Palatino"/>
                <a:cs typeface="Palatino"/>
              </a:rPr>
              <a:t> et al, 2015; many more </a:t>
            </a:r>
          </a:p>
        </p:txBody>
      </p:sp>
    </p:spTree>
    <p:extLst>
      <p:ext uri="{BB962C8B-B14F-4D97-AF65-F5344CB8AC3E}">
        <p14:creationId xmlns:p14="http://schemas.microsoft.com/office/powerpoint/2010/main" val="79696046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tx1"/>
                </a:solidFill>
              </a:rPr>
              <a:t>Sci-Fi AI?</a:t>
            </a:r>
          </a:p>
        </p:txBody>
      </p:sp>
      <p:pic>
        <p:nvPicPr>
          <p:cNvPr id="562180" name="Picture 4" descr="Artoo-c3p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19149"/>
            <a:ext cx="2971800" cy="43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2182" name="Picture 6" descr="t3-9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819150"/>
            <a:ext cx="2686050" cy="1522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2184" name="Picture 8" descr="matrix-smith-dvd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2343150"/>
            <a:ext cx="26860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 descr="http://images3.wikia.nocookie.net/__cb58379/half-life/en/images/d/d5/Glados_new_lair.jpg"/>
          <p:cNvPicPr>
            <a:picLocks noChangeAspect="1" noChangeArrowheads="1"/>
          </p:cNvPicPr>
          <p:nvPr/>
        </p:nvPicPr>
        <p:blipFill>
          <a:blip r:embed="rId6" cstate="print">
            <a:lum bright="20000" contrast="30000"/>
          </a:blip>
          <a:srcRect/>
          <a:stretch>
            <a:fillRect/>
          </a:stretch>
        </p:blipFill>
        <p:spPr bwMode="auto">
          <a:xfrm>
            <a:off x="5638800" y="3790950"/>
            <a:ext cx="1803400" cy="135255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11948" r="7575"/>
          <a:stretch/>
        </p:blipFill>
        <p:spPr>
          <a:xfrm>
            <a:off x="5638799" y="819150"/>
            <a:ext cx="3593047" cy="297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3312" y="3790950"/>
            <a:ext cx="1690688" cy="135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497575-EE81-034D-B1F5-B5AF942AAF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4506" y="3747856"/>
            <a:ext cx="2654292" cy="139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5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6961-792C-0443-AE89-E720C322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Predictions &amp; Decisions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03661-E6BA-0C49-B1D6-4EA889E9D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316369"/>
            <a:ext cx="2759859" cy="170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0DA7D9-15BD-5548-8AB9-3325C218F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025996"/>
            <a:ext cx="2858666" cy="1704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AF1E5D-37A8-4F40-A337-5C26E1F8A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012" y="1339650"/>
            <a:ext cx="2287862" cy="1704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C943E3-ADAC-3F44-A939-12D4ED448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3076796"/>
            <a:ext cx="1709016" cy="1704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EE2ED-51D0-AF4D-BF3D-ED573A8542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5243" y="3021122"/>
            <a:ext cx="2552889" cy="1704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79F9C5-21DB-CA43-AE53-FEDAF19A3A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9858" y="1260693"/>
            <a:ext cx="3028274" cy="170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14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chemeClr val="tx1"/>
                </a:solidFill>
              </a:rPr>
              <a:t>Natural Language</a:t>
            </a:r>
          </a:p>
        </p:txBody>
      </p:sp>
      <p:sp>
        <p:nvSpPr>
          <p:cNvPr id="542723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034104"/>
            <a:ext cx="6400800" cy="37147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/>
              <a:t>Speech technologies (e.g. </a:t>
            </a:r>
            <a:r>
              <a:rPr lang="en-US" sz="1800" dirty="0" err="1"/>
              <a:t>Siri</a:t>
            </a:r>
            <a:r>
              <a:rPr lang="en-US" sz="1800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Automatic speech recognition (ASR)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Text-to-speech synthesis (TTS)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Dialog systems</a:t>
            </a:r>
          </a:p>
          <a:p>
            <a:pPr lvl="1" eaLnBrk="1" hangingPunct="1">
              <a:lnSpc>
                <a:spcPct val="80000"/>
              </a:lnSpc>
            </a:pPr>
            <a:endParaRPr lang="en-US" sz="1500" dirty="0"/>
          </a:p>
          <a:p>
            <a:pPr eaLnBrk="1" hangingPunct="1">
              <a:lnSpc>
                <a:spcPct val="80000"/>
              </a:lnSpc>
            </a:pPr>
            <a:r>
              <a:rPr lang="en-US" sz="1800" dirty="0"/>
              <a:t>Language processing technologies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Question answering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Machine translation</a:t>
            </a:r>
          </a:p>
          <a:p>
            <a:pPr lvl="1" eaLnBrk="1" hangingPunct="1">
              <a:lnSpc>
                <a:spcPct val="80000"/>
              </a:lnSpc>
            </a:pPr>
            <a:endParaRPr lang="en-US" sz="1500" dirty="0"/>
          </a:p>
          <a:p>
            <a:pPr lvl="1" eaLnBrk="1" hangingPunct="1">
              <a:lnSpc>
                <a:spcPct val="80000"/>
              </a:lnSpc>
            </a:pPr>
            <a:endParaRPr lang="en-US" sz="1500" dirty="0"/>
          </a:p>
          <a:p>
            <a:pPr lvl="1" eaLnBrk="1" hangingPunct="1">
              <a:lnSpc>
                <a:spcPct val="80000"/>
              </a:lnSpc>
            </a:pPr>
            <a:endParaRPr lang="en-US" sz="1500" dirty="0"/>
          </a:p>
          <a:p>
            <a:pPr lvl="1" eaLnBrk="1" hangingPunct="1">
              <a:lnSpc>
                <a:spcPct val="80000"/>
              </a:lnSpc>
            </a:pPr>
            <a:endParaRPr lang="en-US" sz="15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500" dirty="0"/>
              <a:t>	</a:t>
            </a:r>
          </a:p>
          <a:p>
            <a:pPr lvl="1" eaLnBrk="1" hangingPunct="1">
              <a:lnSpc>
                <a:spcPct val="80000"/>
              </a:lnSpc>
            </a:pPr>
            <a:endParaRPr lang="en-US" sz="1500" dirty="0"/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Web search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Text classification, spam filtering, etc…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5730" y="1047750"/>
            <a:ext cx="2563811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3008710"/>
            <a:ext cx="2525316" cy="123586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0" y="3008710"/>
            <a:ext cx="2686050" cy="123944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8674" name="Picture 2" descr="IBM Watson, stomping the opposition at Jeopardy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1047750"/>
            <a:ext cx="2286000" cy="2655094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FDE688-3F11-B545-92A8-B7F514E4D647}"/>
              </a:ext>
            </a:extLst>
          </p:cNvPr>
          <p:cNvSpPr/>
          <p:nvPr/>
        </p:nvSpPr>
        <p:spPr>
          <a:xfrm>
            <a:off x="5715000" y="4462774"/>
            <a:ext cx="2732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https://play.aidungeon.io/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6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6248400" cy="85725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1"/>
                </a:solidFill>
              </a:rPr>
              <a:t>Robotics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085850"/>
            <a:ext cx="3200400" cy="35433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500" dirty="0">
                <a:solidFill>
                  <a:schemeClr val="tx1"/>
                </a:solidFill>
              </a:rPr>
              <a:t>Robotics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Part mech. eng.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Part AI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Reality much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400" dirty="0"/>
              <a:t>	harder than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400" dirty="0"/>
              <a:t>	simulations!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1500" dirty="0">
                <a:solidFill>
                  <a:schemeClr val="tx1"/>
                </a:solidFill>
              </a:rPr>
              <a:t>Technologies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Vehicles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Rescue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Help in the home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Lots of automation…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1500" dirty="0">
                <a:solidFill>
                  <a:schemeClr val="tx1"/>
                </a:solidFill>
              </a:rPr>
              <a:t>In this class: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We ignore mechanical aspects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Methods for planning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Methods for control</a:t>
            </a:r>
          </a:p>
        </p:txBody>
      </p:sp>
      <p:sp>
        <p:nvSpPr>
          <p:cNvPr id="2054" name="Text Box 7"/>
          <p:cNvSpPr txBox="1">
            <a:spLocks noChangeArrowheads="1"/>
          </p:cNvSpPr>
          <p:nvPr/>
        </p:nvSpPr>
        <p:spPr bwMode="auto">
          <a:xfrm>
            <a:off x="2343150" y="4857751"/>
            <a:ext cx="4457700" cy="2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 dirty="0"/>
              <a:t>Images from UC Berkeley, Boston Dynamics, </a:t>
            </a:r>
            <a:r>
              <a:rPr lang="en-US" sz="1100" dirty="0" err="1"/>
              <a:t>RoboCup</a:t>
            </a:r>
            <a:r>
              <a:rPr lang="en-US" sz="1100" dirty="0"/>
              <a:t>, Google</a:t>
            </a: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1788" y="971550"/>
            <a:ext cx="1851212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4944" y="971550"/>
            <a:ext cx="318945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http://www.bostondynamics.com/img/PETMAN_Mar-2012_crop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400" y="2724150"/>
            <a:ext cx="1600200" cy="2261821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3800" y="3137964"/>
            <a:ext cx="2590800" cy="1626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2802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If it works its not AI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It’s all AI</a:t>
            </a:r>
          </a:p>
        </p:txBody>
      </p:sp>
      <p:sp>
        <p:nvSpPr>
          <p:cNvPr id="4" name="Down Arrow 3"/>
          <p:cNvSpPr/>
          <p:nvPr/>
        </p:nvSpPr>
        <p:spPr>
          <a:xfrm>
            <a:off x="4381500" y="1581150"/>
            <a:ext cx="381000" cy="6858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03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tx1"/>
                </a:solidFill>
              </a:rPr>
              <a:t>What Can AI Do?</a:t>
            </a:r>
          </a:p>
        </p:txBody>
      </p:sp>
      <p:sp>
        <p:nvSpPr>
          <p:cNvPr id="541699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895350"/>
            <a:ext cx="8534400" cy="354687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500" dirty="0">
                <a:solidFill>
                  <a:schemeClr val="tx1"/>
                </a:solidFill>
              </a:rPr>
              <a:t>Quiz: Which of the following can be done at present?</a:t>
            </a:r>
          </a:p>
          <a:p>
            <a:pPr eaLnBrk="1" hangingPunct="1">
              <a:lnSpc>
                <a:spcPct val="80000"/>
              </a:lnSpc>
            </a:pPr>
            <a:endParaRPr lang="en-US" sz="15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Play a decent game of Jeopardy?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Win against any human at chess?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Win against the best humans at Go?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Play a decent game of tennis?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Grab a particular cup and put it on a shelf?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Unload any dishwasher in any home?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Drive safely along the highway?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Drive safely along Telegraph Avenue?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Buy a week's worth of groceries on the web?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Buy a week's worth of groceries at Berkeley Bowl?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Discover and prove a new mathematical theorem?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Perform a surgical operation?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Translate spoken Chinese into spoken English in real time?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Write an intentionally funny story?</a:t>
            </a:r>
          </a:p>
        </p:txBody>
      </p:sp>
      <p:sp>
        <p:nvSpPr>
          <p:cNvPr id="541700" name="Freeform 4"/>
          <p:cNvSpPr>
            <a:spLocks/>
          </p:cNvSpPr>
          <p:nvPr/>
        </p:nvSpPr>
        <p:spPr bwMode="auto">
          <a:xfrm>
            <a:off x="609600" y="1409700"/>
            <a:ext cx="238125" cy="17145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/>
          </a:p>
        </p:txBody>
      </p:sp>
      <p:sp>
        <p:nvSpPr>
          <p:cNvPr id="541709" name="Freeform 13"/>
          <p:cNvSpPr>
            <a:spLocks/>
          </p:cNvSpPr>
          <p:nvPr/>
        </p:nvSpPr>
        <p:spPr bwMode="auto">
          <a:xfrm>
            <a:off x="609600" y="2552700"/>
            <a:ext cx="170260" cy="17145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/>
          </a:p>
        </p:txBody>
      </p: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3833" y="1581150"/>
            <a:ext cx="306916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Freeform 4"/>
          <p:cNvSpPr>
            <a:spLocks/>
          </p:cNvSpPr>
          <p:nvPr/>
        </p:nvSpPr>
        <p:spPr bwMode="auto">
          <a:xfrm>
            <a:off x="609600" y="1638300"/>
            <a:ext cx="238125" cy="17145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/>
          </a:p>
        </p:txBody>
      </p:sp>
      <p:sp>
        <p:nvSpPr>
          <p:cNvPr id="25" name="Freeform 4"/>
          <p:cNvSpPr>
            <a:spLocks/>
          </p:cNvSpPr>
          <p:nvPr/>
        </p:nvSpPr>
        <p:spPr bwMode="auto">
          <a:xfrm>
            <a:off x="609600" y="1866900"/>
            <a:ext cx="238125" cy="17145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/>
          </a:p>
        </p:txBody>
      </p:sp>
      <p:sp>
        <p:nvSpPr>
          <p:cNvPr id="26" name="Freeform 4"/>
          <p:cNvSpPr>
            <a:spLocks/>
          </p:cNvSpPr>
          <p:nvPr/>
        </p:nvSpPr>
        <p:spPr bwMode="auto">
          <a:xfrm>
            <a:off x="609600" y="2095500"/>
            <a:ext cx="238125" cy="17145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/>
          </a:p>
        </p:txBody>
      </p:sp>
      <p:sp>
        <p:nvSpPr>
          <p:cNvPr id="27" name="Freeform 4"/>
          <p:cNvSpPr>
            <a:spLocks/>
          </p:cNvSpPr>
          <p:nvPr/>
        </p:nvSpPr>
        <p:spPr bwMode="auto">
          <a:xfrm>
            <a:off x="609600" y="2324100"/>
            <a:ext cx="238125" cy="17145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/>
          </a:p>
        </p:txBody>
      </p:sp>
      <p:sp>
        <p:nvSpPr>
          <p:cNvPr id="28" name="Freeform 13"/>
          <p:cNvSpPr>
            <a:spLocks/>
          </p:cNvSpPr>
          <p:nvPr/>
        </p:nvSpPr>
        <p:spPr bwMode="auto">
          <a:xfrm>
            <a:off x="609600" y="3009900"/>
            <a:ext cx="170260" cy="17145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/>
          </a:p>
        </p:txBody>
      </p:sp>
      <p:sp>
        <p:nvSpPr>
          <p:cNvPr id="29" name="Freeform 4"/>
          <p:cNvSpPr>
            <a:spLocks/>
          </p:cNvSpPr>
          <p:nvPr/>
        </p:nvSpPr>
        <p:spPr bwMode="auto">
          <a:xfrm>
            <a:off x="609600" y="3257550"/>
            <a:ext cx="238125" cy="17145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/>
          </a:p>
        </p:txBody>
      </p:sp>
      <p:sp>
        <p:nvSpPr>
          <p:cNvPr id="30" name="Freeform 13"/>
          <p:cNvSpPr>
            <a:spLocks/>
          </p:cNvSpPr>
          <p:nvPr/>
        </p:nvSpPr>
        <p:spPr bwMode="auto">
          <a:xfrm>
            <a:off x="609600" y="3486150"/>
            <a:ext cx="170260" cy="17145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/>
          </a:p>
        </p:txBody>
      </p:sp>
      <p:grpSp>
        <p:nvGrpSpPr>
          <p:cNvPr id="31" name="Group 20"/>
          <p:cNvGrpSpPr>
            <a:grpSpLocks/>
          </p:cNvGrpSpPr>
          <p:nvPr/>
        </p:nvGrpSpPr>
        <p:grpSpPr bwMode="auto">
          <a:xfrm>
            <a:off x="609600" y="3714750"/>
            <a:ext cx="228600" cy="171450"/>
            <a:chOff x="4896" y="2256"/>
            <a:chExt cx="432" cy="816"/>
          </a:xfrm>
        </p:grpSpPr>
        <p:sp>
          <p:nvSpPr>
            <p:cNvPr id="32" name="Freeform 21"/>
            <p:cNvSpPr>
              <a:spLocks/>
            </p:cNvSpPr>
            <p:nvPr/>
          </p:nvSpPr>
          <p:spPr bwMode="auto">
            <a:xfrm>
              <a:off x="4896" y="2256"/>
              <a:ext cx="432" cy="624"/>
            </a:xfrm>
            <a:custGeom>
              <a:avLst/>
              <a:gdLst>
                <a:gd name="T0" fmla="*/ 0 w 432"/>
                <a:gd name="T1" fmla="*/ 192 h 624"/>
                <a:gd name="T2" fmla="*/ 96 w 432"/>
                <a:gd name="T3" fmla="*/ 0 h 624"/>
                <a:gd name="T4" fmla="*/ 336 w 432"/>
                <a:gd name="T5" fmla="*/ 0 h 624"/>
                <a:gd name="T6" fmla="*/ 432 w 432"/>
                <a:gd name="T7" fmla="*/ 192 h 624"/>
                <a:gd name="T8" fmla="*/ 336 w 432"/>
                <a:gd name="T9" fmla="*/ 384 h 624"/>
                <a:gd name="T10" fmla="*/ 240 w 432"/>
                <a:gd name="T11" fmla="*/ 432 h 624"/>
                <a:gd name="T12" fmla="*/ 240 w 432"/>
                <a:gd name="T13" fmla="*/ 624 h 624"/>
                <a:gd name="T14" fmla="*/ 144 w 432"/>
                <a:gd name="T15" fmla="*/ 624 h 624"/>
                <a:gd name="T16" fmla="*/ 144 w 432"/>
                <a:gd name="T17" fmla="*/ 384 h 624"/>
                <a:gd name="T18" fmla="*/ 288 w 432"/>
                <a:gd name="T19" fmla="*/ 288 h 624"/>
                <a:gd name="T20" fmla="*/ 336 w 432"/>
                <a:gd name="T21" fmla="*/ 192 h 624"/>
                <a:gd name="T22" fmla="*/ 288 w 432"/>
                <a:gd name="T23" fmla="*/ 96 h 624"/>
                <a:gd name="T24" fmla="*/ 144 w 432"/>
                <a:gd name="T25" fmla="*/ 96 h 624"/>
                <a:gd name="T26" fmla="*/ 96 w 432"/>
                <a:gd name="T27" fmla="*/ 240 h 624"/>
                <a:gd name="T28" fmla="*/ 0 w 432"/>
                <a:gd name="T29" fmla="*/ 192 h 6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32"/>
                <a:gd name="T46" fmla="*/ 0 h 624"/>
                <a:gd name="T47" fmla="*/ 432 w 432"/>
                <a:gd name="T48" fmla="*/ 624 h 6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32" h="624">
                  <a:moveTo>
                    <a:pt x="0" y="192"/>
                  </a:moveTo>
                  <a:lnTo>
                    <a:pt x="96" y="0"/>
                  </a:lnTo>
                  <a:lnTo>
                    <a:pt x="336" y="0"/>
                  </a:lnTo>
                  <a:lnTo>
                    <a:pt x="432" y="192"/>
                  </a:lnTo>
                  <a:lnTo>
                    <a:pt x="336" y="384"/>
                  </a:lnTo>
                  <a:lnTo>
                    <a:pt x="240" y="432"/>
                  </a:lnTo>
                  <a:lnTo>
                    <a:pt x="240" y="624"/>
                  </a:lnTo>
                  <a:lnTo>
                    <a:pt x="144" y="624"/>
                  </a:lnTo>
                  <a:lnTo>
                    <a:pt x="144" y="384"/>
                  </a:lnTo>
                  <a:lnTo>
                    <a:pt x="288" y="288"/>
                  </a:lnTo>
                  <a:lnTo>
                    <a:pt x="336" y="192"/>
                  </a:lnTo>
                  <a:lnTo>
                    <a:pt x="288" y="96"/>
                  </a:lnTo>
                  <a:lnTo>
                    <a:pt x="144" y="96"/>
                  </a:lnTo>
                  <a:lnTo>
                    <a:pt x="96" y="24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2"/>
            <p:cNvSpPr>
              <a:spLocks/>
            </p:cNvSpPr>
            <p:nvPr/>
          </p:nvSpPr>
          <p:spPr bwMode="auto">
            <a:xfrm>
              <a:off x="5040" y="2976"/>
              <a:ext cx="96" cy="96"/>
            </a:xfrm>
            <a:custGeom>
              <a:avLst/>
              <a:gdLst>
                <a:gd name="T0" fmla="*/ 96 w 96"/>
                <a:gd name="T1" fmla="*/ 0 h 96"/>
                <a:gd name="T2" fmla="*/ 0 w 96"/>
                <a:gd name="T3" fmla="*/ 0 h 96"/>
                <a:gd name="T4" fmla="*/ 0 w 96"/>
                <a:gd name="T5" fmla="*/ 96 h 96"/>
                <a:gd name="T6" fmla="*/ 96 w 96"/>
                <a:gd name="T7" fmla="*/ 96 h 96"/>
                <a:gd name="T8" fmla="*/ 96 w 96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96"/>
                <a:gd name="T17" fmla="*/ 96 w 96"/>
                <a:gd name="T18" fmla="*/ 96 h 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96">
                  <a:moveTo>
                    <a:pt x="96" y="0"/>
                  </a:moveTo>
                  <a:lnTo>
                    <a:pt x="0" y="0"/>
                  </a:lnTo>
                  <a:lnTo>
                    <a:pt x="0" y="96"/>
                  </a:lnTo>
                  <a:lnTo>
                    <a:pt x="96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" name="Freeform 4"/>
          <p:cNvSpPr>
            <a:spLocks/>
          </p:cNvSpPr>
          <p:nvPr/>
        </p:nvSpPr>
        <p:spPr bwMode="auto">
          <a:xfrm>
            <a:off x="612163" y="4110318"/>
            <a:ext cx="238125" cy="17145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/>
          </a:p>
        </p:txBody>
      </p:sp>
      <p:sp>
        <p:nvSpPr>
          <p:cNvPr id="42" name="Freeform 13"/>
          <p:cNvSpPr>
            <a:spLocks/>
          </p:cNvSpPr>
          <p:nvPr/>
        </p:nvSpPr>
        <p:spPr bwMode="auto">
          <a:xfrm>
            <a:off x="612163" y="4338918"/>
            <a:ext cx="170260" cy="17145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/>
          </a:p>
        </p:txBody>
      </p:sp>
      <p:sp>
        <p:nvSpPr>
          <p:cNvPr id="34" name="Freeform 4">
            <a:extLst>
              <a:ext uri="{FF2B5EF4-FFF2-40B4-BE49-F238E27FC236}">
                <a16:creationId xmlns:a16="http://schemas.microsoft.com/office/drawing/2014/main" id="{60C2F5E2-041E-5E44-9FDA-3FF564236397}"/>
              </a:ext>
            </a:extLst>
          </p:cNvPr>
          <p:cNvSpPr>
            <a:spLocks/>
          </p:cNvSpPr>
          <p:nvPr/>
        </p:nvSpPr>
        <p:spPr bwMode="auto">
          <a:xfrm>
            <a:off x="592137" y="2760009"/>
            <a:ext cx="238125" cy="17145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/>
          </a:p>
        </p:txBody>
      </p:sp>
      <p:grpSp>
        <p:nvGrpSpPr>
          <p:cNvPr id="35" name="Group 20">
            <a:extLst>
              <a:ext uri="{FF2B5EF4-FFF2-40B4-BE49-F238E27FC236}">
                <a16:creationId xmlns:a16="http://schemas.microsoft.com/office/drawing/2014/main" id="{E7EC4C28-B554-7340-B4DF-6CB384C00E43}"/>
              </a:ext>
            </a:extLst>
          </p:cNvPr>
          <p:cNvGrpSpPr>
            <a:grpSpLocks/>
          </p:cNvGrpSpPr>
          <p:nvPr/>
        </p:nvGrpSpPr>
        <p:grpSpPr bwMode="auto">
          <a:xfrm>
            <a:off x="604226" y="3913654"/>
            <a:ext cx="228600" cy="171450"/>
            <a:chOff x="4896" y="2256"/>
            <a:chExt cx="432" cy="816"/>
          </a:xfrm>
        </p:grpSpPr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C8EDBE9A-4070-2E47-9659-578E11FF3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2256"/>
              <a:ext cx="432" cy="624"/>
            </a:xfrm>
            <a:custGeom>
              <a:avLst/>
              <a:gdLst>
                <a:gd name="T0" fmla="*/ 0 w 432"/>
                <a:gd name="T1" fmla="*/ 192 h 624"/>
                <a:gd name="T2" fmla="*/ 96 w 432"/>
                <a:gd name="T3" fmla="*/ 0 h 624"/>
                <a:gd name="T4" fmla="*/ 336 w 432"/>
                <a:gd name="T5" fmla="*/ 0 h 624"/>
                <a:gd name="T6" fmla="*/ 432 w 432"/>
                <a:gd name="T7" fmla="*/ 192 h 624"/>
                <a:gd name="T8" fmla="*/ 336 w 432"/>
                <a:gd name="T9" fmla="*/ 384 h 624"/>
                <a:gd name="T10" fmla="*/ 240 w 432"/>
                <a:gd name="T11" fmla="*/ 432 h 624"/>
                <a:gd name="T12" fmla="*/ 240 w 432"/>
                <a:gd name="T13" fmla="*/ 624 h 624"/>
                <a:gd name="T14" fmla="*/ 144 w 432"/>
                <a:gd name="T15" fmla="*/ 624 h 624"/>
                <a:gd name="T16" fmla="*/ 144 w 432"/>
                <a:gd name="T17" fmla="*/ 384 h 624"/>
                <a:gd name="T18" fmla="*/ 288 w 432"/>
                <a:gd name="T19" fmla="*/ 288 h 624"/>
                <a:gd name="T20" fmla="*/ 336 w 432"/>
                <a:gd name="T21" fmla="*/ 192 h 624"/>
                <a:gd name="T22" fmla="*/ 288 w 432"/>
                <a:gd name="T23" fmla="*/ 96 h 624"/>
                <a:gd name="T24" fmla="*/ 144 w 432"/>
                <a:gd name="T25" fmla="*/ 96 h 624"/>
                <a:gd name="T26" fmla="*/ 96 w 432"/>
                <a:gd name="T27" fmla="*/ 240 h 624"/>
                <a:gd name="T28" fmla="*/ 0 w 432"/>
                <a:gd name="T29" fmla="*/ 192 h 6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32"/>
                <a:gd name="T46" fmla="*/ 0 h 624"/>
                <a:gd name="T47" fmla="*/ 432 w 432"/>
                <a:gd name="T48" fmla="*/ 624 h 6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32" h="624">
                  <a:moveTo>
                    <a:pt x="0" y="192"/>
                  </a:moveTo>
                  <a:lnTo>
                    <a:pt x="96" y="0"/>
                  </a:lnTo>
                  <a:lnTo>
                    <a:pt x="336" y="0"/>
                  </a:lnTo>
                  <a:lnTo>
                    <a:pt x="432" y="192"/>
                  </a:lnTo>
                  <a:lnTo>
                    <a:pt x="336" y="384"/>
                  </a:lnTo>
                  <a:lnTo>
                    <a:pt x="240" y="432"/>
                  </a:lnTo>
                  <a:lnTo>
                    <a:pt x="240" y="624"/>
                  </a:lnTo>
                  <a:lnTo>
                    <a:pt x="144" y="624"/>
                  </a:lnTo>
                  <a:lnTo>
                    <a:pt x="144" y="384"/>
                  </a:lnTo>
                  <a:lnTo>
                    <a:pt x="288" y="288"/>
                  </a:lnTo>
                  <a:lnTo>
                    <a:pt x="336" y="192"/>
                  </a:lnTo>
                  <a:lnTo>
                    <a:pt x="288" y="96"/>
                  </a:lnTo>
                  <a:lnTo>
                    <a:pt x="144" y="96"/>
                  </a:lnTo>
                  <a:lnTo>
                    <a:pt x="96" y="24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84FFC967-5E6E-5042-BD82-DA9743B7D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" y="2976"/>
              <a:ext cx="96" cy="96"/>
            </a:xfrm>
            <a:custGeom>
              <a:avLst/>
              <a:gdLst>
                <a:gd name="T0" fmla="*/ 96 w 96"/>
                <a:gd name="T1" fmla="*/ 0 h 96"/>
                <a:gd name="T2" fmla="*/ 0 w 96"/>
                <a:gd name="T3" fmla="*/ 0 h 96"/>
                <a:gd name="T4" fmla="*/ 0 w 96"/>
                <a:gd name="T5" fmla="*/ 96 h 96"/>
                <a:gd name="T6" fmla="*/ 96 w 96"/>
                <a:gd name="T7" fmla="*/ 96 h 96"/>
                <a:gd name="T8" fmla="*/ 96 w 96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96"/>
                <a:gd name="T17" fmla="*/ 96 w 96"/>
                <a:gd name="T18" fmla="*/ 96 h 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96">
                  <a:moveTo>
                    <a:pt x="96" y="0"/>
                  </a:moveTo>
                  <a:lnTo>
                    <a:pt x="0" y="0"/>
                  </a:lnTo>
                  <a:lnTo>
                    <a:pt x="0" y="96"/>
                  </a:lnTo>
                  <a:lnTo>
                    <a:pt x="96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276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699" grpId="0" build="p"/>
      <p:bldP spid="541700" grpId="0" animBg="1"/>
      <p:bldP spid="54170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41" grpId="0" animBg="1"/>
      <p:bldP spid="42" grpId="0" animBg="1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so much increase???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endParaRPr lang="en-US" dirty="0"/>
          </a:p>
          <a:p>
            <a:r>
              <a:rPr lang="en-US" dirty="0"/>
              <a:t>Computational Power</a:t>
            </a:r>
          </a:p>
          <a:p>
            <a:endParaRPr lang="en-US" dirty="0"/>
          </a:p>
          <a:p>
            <a:r>
              <a:rPr lang="en-US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2876196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819150"/>
            <a:ext cx="8534400" cy="3546873"/>
          </a:xfrm>
        </p:spPr>
        <p:txBody>
          <a:bodyPr/>
          <a:lstStyle/>
          <a:p>
            <a:r>
              <a:rPr lang="en-US" sz="2000" dirty="0"/>
              <a:t>AI: What is the nature of intelligent thought?</a:t>
            </a:r>
          </a:p>
          <a:p>
            <a:r>
              <a:rPr lang="en-US" sz="2000" dirty="0"/>
              <a:t>What is intelligence?????</a:t>
            </a:r>
          </a:p>
          <a:p>
            <a:pPr lvl="1"/>
            <a:r>
              <a:rPr lang="en-US" sz="2000" i="1" dirty="0"/>
              <a:t>Dictionary meaning: capacity for learning, reasoning, understanding and similar for of </a:t>
            </a:r>
            <a:r>
              <a:rPr lang="en-US" sz="2000" i="1" dirty="0">
                <a:solidFill>
                  <a:srgbClr val="FF0000"/>
                </a:solidFill>
              </a:rPr>
              <a:t>mental activity</a:t>
            </a:r>
          </a:p>
          <a:p>
            <a:r>
              <a:rPr lang="en-US" sz="2000" dirty="0"/>
              <a:t>Ability to perceive and act in the world</a:t>
            </a:r>
          </a:p>
          <a:p>
            <a:r>
              <a:rPr lang="en-US" sz="2000" dirty="0"/>
              <a:t>Reasoning: Proving theorems, Medical Diagnosis</a:t>
            </a:r>
          </a:p>
          <a:p>
            <a:r>
              <a:rPr lang="en-US" sz="2000" dirty="0"/>
              <a:t>Planning: Take decisions</a:t>
            </a:r>
          </a:p>
          <a:p>
            <a:r>
              <a:rPr lang="en-US" sz="2000" dirty="0"/>
              <a:t>Learning and Adaptation: Recommend Movies, learn traffic Patterns</a:t>
            </a:r>
          </a:p>
          <a:p>
            <a:r>
              <a:rPr lang="en-US" sz="2000" dirty="0"/>
              <a:t>Understanding: Text, speech, visual scene</a:t>
            </a:r>
          </a:p>
          <a:p>
            <a:endParaRPr lang="en-US" sz="2000" dirty="0"/>
          </a:p>
          <a:p>
            <a:pPr lvl="1"/>
            <a:endParaRPr lang="en-US" sz="2000" i="1" dirty="0">
              <a:solidFill>
                <a:srgbClr val="FF0000"/>
              </a:solidFill>
            </a:endParaRPr>
          </a:p>
          <a:p>
            <a:pPr lvl="1"/>
            <a:endParaRPr lang="en-US" sz="2000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-19050"/>
            <a:ext cx="9144000" cy="857250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85257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human intelligent??????</a:t>
            </a:r>
          </a:p>
          <a:p>
            <a:endParaRPr lang="en-US" dirty="0"/>
          </a:p>
          <a:p>
            <a:r>
              <a:rPr lang="en-US" dirty="0"/>
              <a:t>Are human </a:t>
            </a:r>
            <a:r>
              <a:rPr lang="en-US" i="1" dirty="0">
                <a:solidFill>
                  <a:srgbClr val="FF0000"/>
                </a:solidFill>
              </a:rPr>
              <a:t>always</a:t>
            </a:r>
            <a:r>
              <a:rPr lang="en-US" dirty="0"/>
              <a:t> intelligent??????????</a:t>
            </a:r>
          </a:p>
          <a:p>
            <a:endParaRPr lang="en-US" dirty="0"/>
          </a:p>
          <a:p>
            <a:r>
              <a:rPr lang="en-US" dirty="0"/>
              <a:t>Can non-human behavior be intelligent??????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30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AI?</a:t>
            </a:r>
          </a:p>
        </p:txBody>
      </p:sp>
      <p:sp>
        <p:nvSpPr>
          <p:cNvPr id="11279" name="Text Box 16"/>
          <p:cNvSpPr txBox="1">
            <a:spLocks noChangeArrowheads="1"/>
          </p:cNvSpPr>
          <p:nvPr/>
        </p:nvSpPr>
        <p:spPr bwMode="auto">
          <a:xfrm>
            <a:off x="2152650" y="1047750"/>
            <a:ext cx="5543550" cy="43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Palatino"/>
                <a:cs typeface="Palatino"/>
              </a:rPr>
              <a:t>The science of making machines that: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211455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Palatino"/>
                <a:cs typeface="Palatino"/>
              </a:rPr>
              <a:t>Think like people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3650218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Palatino"/>
                <a:cs typeface="Palatino"/>
              </a:rPr>
              <a:t>Act like people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29400" y="211455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Palatino"/>
                <a:cs typeface="Palatino"/>
              </a:rPr>
              <a:t>Think rationally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29400" y="3650218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Palatino"/>
                <a:cs typeface="Palatino"/>
              </a:rPr>
              <a:t>Act rationally</a:t>
            </a:r>
          </a:p>
        </p:txBody>
      </p:sp>
      <p:pic>
        <p:nvPicPr>
          <p:cNvPr id="2" name="Picture 1" descr="C:\Users\Dan\AppData\Local\Microsoft\Windows\Temporary Internet Files\Content.IE5\G6UMHP36\WhatIsA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1657350"/>
            <a:ext cx="4064000" cy="3048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311624" y="1504950"/>
            <a:ext cx="4191000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23096" y="1504950"/>
            <a:ext cx="4191000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1624" y="3187038"/>
            <a:ext cx="4191000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23096" y="3194998"/>
            <a:ext cx="4191000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65794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7150"/>
            <a:ext cx="8534400" cy="4343400"/>
          </a:xfrm>
        </p:spPr>
        <p:txBody>
          <a:bodyPr/>
          <a:lstStyle/>
          <a:p>
            <a:r>
              <a:rPr lang="en-US" sz="2000" dirty="0"/>
              <a:t>Acting humanly</a:t>
            </a:r>
          </a:p>
          <a:p>
            <a:pPr lvl="1"/>
            <a:r>
              <a:rPr lang="en-US" sz="2000" dirty="0"/>
              <a:t>Turning Test</a:t>
            </a:r>
          </a:p>
          <a:p>
            <a:pPr lvl="2"/>
            <a:r>
              <a:rPr lang="en-US" sz="1700" dirty="0"/>
              <a:t>Do you want machine to make human like errors????</a:t>
            </a:r>
          </a:p>
          <a:p>
            <a:r>
              <a:rPr lang="en-US" sz="2000" dirty="0"/>
              <a:t>Thinking humanly</a:t>
            </a:r>
          </a:p>
          <a:p>
            <a:pPr lvl="1"/>
            <a:r>
              <a:rPr lang="en-US" sz="2000" dirty="0"/>
              <a:t>Cognitive modeling </a:t>
            </a:r>
          </a:p>
          <a:p>
            <a:pPr lvl="2"/>
            <a:r>
              <a:rPr lang="en-US" sz="1600" dirty="0"/>
              <a:t>(very hard to understand how human think)</a:t>
            </a:r>
          </a:p>
          <a:p>
            <a:pPr lvl="2"/>
            <a:r>
              <a:rPr lang="en-US" sz="1600" dirty="0"/>
              <a:t>Intelligent tutor</a:t>
            </a:r>
          </a:p>
          <a:p>
            <a:pPr lvl="2"/>
            <a:r>
              <a:rPr lang="en-US" sz="1600" dirty="0"/>
              <a:t>Elderly healthcare bot</a:t>
            </a:r>
          </a:p>
          <a:p>
            <a:r>
              <a:rPr lang="en-US" sz="2000" dirty="0"/>
              <a:t>Thinking Rationally</a:t>
            </a:r>
          </a:p>
          <a:p>
            <a:pPr lvl="1"/>
            <a:r>
              <a:rPr lang="en-US" sz="2000" dirty="0"/>
              <a:t>Laws of thought (Logic and reasoning, inferences and conclusion)</a:t>
            </a:r>
          </a:p>
          <a:p>
            <a:pPr lvl="1"/>
            <a:r>
              <a:rPr lang="en-US" sz="2000" dirty="0"/>
              <a:t>Purposeful thinking?</a:t>
            </a:r>
          </a:p>
          <a:p>
            <a:r>
              <a:rPr lang="en-US" sz="2000" dirty="0"/>
              <a:t>Acting Rationally</a:t>
            </a:r>
          </a:p>
          <a:p>
            <a:pPr lvl="1"/>
            <a:r>
              <a:rPr lang="en-US" sz="2000" dirty="0"/>
              <a:t>Rational behavior: Doing right thing</a:t>
            </a:r>
          </a:p>
          <a:p>
            <a:pPr lvl="1"/>
            <a:r>
              <a:rPr lang="en-US" sz="2000" dirty="0"/>
              <a:t>What is rationality??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933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7DE6D5-31E7-C944-B449-4629E11F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59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upload.wikimedia.org/wikipedia/commons/thumb/1/1a/Gray728.svg/1000px-Gray728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200150"/>
            <a:ext cx="4114800" cy="2937967"/>
          </a:xfrm>
          <a:prstGeom prst="rect">
            <a:avLst/>
          </a:prstGeom>
          <a:noFill/>
        </p:spPr>
      </p:pic>
      <p:pic>
        <p:nvPicPr>
          <p:cNvPr id="6" name="Picture 3" descr="C:\Users\Dan\AppData\Local\Microsoft\Windows\Temporary Internet Files\Content.IE5\KK20J42Q\AboutTheBrain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4038600" y="971549"/>
            <a:ext cx="5029200" cy="3774375"/>
          </a:xfrm>
          <a:prstGeom prst="rect">
            <a:avLst/>
          </a:prstGeom>
          <a:noFill/>
        </p:spPr>
      </p:pic>
      <p:sp>
        <p:nvSpPr>
          <p:cNvPr id="14340" name="Rectangle 5"/>
          <p:cNvSpPr>
            <a:spLocks noGrp="1" noChangeArrowheads="1"/>
          </p:cNvSpPr>
          <p:nvPr>
            <p:ph type="title"/>
          </p:nvPr>
        </p:nvSpPr>
        <p:spPr/>
        <p:txBody>
          <a:bodyPr rIns="99058"/>
          <a:lstStyle/>
          <a:p>
            <a:r>
              <a:rPr lang="en-US" dirty="0"/>
              <a:t>What About the Brain?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04800" y="1047750"/>
            <a:ext cx="4267200" cy="354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marL="257168" lvl="0" indent="-257168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kern="0" dirty="0">
                <a:solidFill>
                  <a:schemeClr val="accent2"/>
                </a:solidFill>
                <a:latin typeface="Palatino"/>
                <a:cs typeface="Palatino"/>
              </a:rPr>
              <a:t>Brains (human minds) are very good at making rational decisions, but not perfect</a:t>
            </a:r>
          </a:p>
          <a:p>
            <a:pPr marL="257168" lvl="0" indent="-257168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kern="0" dirty="0">
                <a:solidFill>
                  <a:schemeClr val="accent2"/>
                </a:solidFill>
                <a:latin typeface="Palatino"/>
                <a:cs typeface="Palatino"/>
              </a:rPr>
              <a:t>Brains aren’t as modular as software, so hard to reverse engineer!</a:t>
            </a:r>
          </a:p>
          <a:p>
            <a:pPr marL="257168" lvl="0" indent="-257168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kern="0" dirty="0">
                <a:solidFill>
                  <a:schemeClr val="accent2"/>
                </a:solidFill>
                <a:latin typeface="Palatino"/>
                <a:cs typeface="Palatino"/>
              </a:rPr>
              <a:t>“Brains are to intelligence as wings are to flight”</a:t>
            </a:r>
          </a:p>
          <a:p>
            <a:pPr marL="257168" lvl="0" indent="-257168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kern="0" dirty="0">
                <a:solidFill>
                  <a:schemeClr val="accent2"/>
                </a:solidFill>
                <a:latin typeface="Palatino"/>
                <a:cs typeface="Palatino"/>
              </a:rPr>
              <a:t>Lessons learned from the brain: memory (data) and simulation (computation) are key to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1153660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agents should strive </a:t>
            </a:r>
            <a:r>
              <a:rPr lang="en-US" dirty="0">
                <a:solidFill>
                  <a:srgbClr val="FF0000"/>
                </a:solidFill>
              </a:rPr>
              <a:t>to do right thing, </a:t>
            </a:r>
            <a:r>
              <a:rPr lang="en-US" dirty="0"/>
              <a:t>based on what it can perceive and the actions it can perform. </a:t>
            </a:r>
          </a:p>
          <a:p>
            <a:r>
              <a:rPr lang="en-US" dirty="0"/>
              <a:t>The right action is the one that will cause the agent to be the most successful</a:t>
            </a:r>
          </a:p>
          <a:p>
            <a:r>
              <a:rPr lang="en-US" dirty="0"/>
              <a:t>Performance measure: An objective criterion for success of an agent’s behavior</a:t>
            </a:r>
          </a:p>
          <a:p>
            <a:r>
              <a:rPr lang="en-US" dirty="0"/>
              <a:t>For example: performance measure of a vacuum cleaner agent  could be the amount of dirt cleaned up, time taken, electricity consumed, etc.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4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Rational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/>
              <a:t>For each possible percept sequence, does whatever action is </a:t>
            </a:r>
            <a:r>
              <a:rPr lang="en-US" dirty="0">
                <a:solidFill>
                  <a:srgbClr val="FF0000"/>
                </a:solidFill>
              </a:rPr>
              <a:t>expected to maximize its performance measure </a:t>
            </a:r>
            <a:r>
              <a:rPr lang="en-US" dirty="0"/>
              <a:t>on the basis of </a:t>
            </a:r>
            <a:r>
              <a:rPr lang="en-US" dirty="0">
                <a:solidFill>
                  <a:srgbClr val="00B0F0"/>
                </a:solidFill>
              </a:rPr>
              <a:t>evidence perceived </a:t>
            </a:r>
            <a:r>
              <a:rPr lang="en-US" dirty="0"/>
              <a:t>so far and </a:t>
            </a:r>
            <a:r>
              <a:rPr lang="en-US" dirty="0">
                <a:solidFill>
                  <a:srgbClr val="00B050"/>
                </a:solidFill>
              </a:rPr>
              <a:t>built in knowledge</a:t>
            </a:r>
            <a:r>
              <a:rPr lang="en-US" dirty="0">
                <a:solidFill>
                  <a:srgbClr val="FF0000"/>
                </a:solidFill>
              </a:rPr>
              <a:t>”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RATIONALITY vs OMINISCIENCE???</a:t>
            </a:r>
          </a:p>
          <a:p>
            <a:r>
              <a:rPr lang="en-US" dirty="0"/>
              <a:t>Acting in order to obtain information</a:t>
            </a:r>
          </a:p>
        </p:txBody>
      </p:sp>
    </p:spTree>
    <p:extLst>
      <p:ext uri="{BB962C8B-B14F-4D97-AF65-F5344CB8AC3E}">
        <p14:creationId xmlns:p14="http://schemas.microsoft.com/office/powerpoint/2010/main" val="2281714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"/>
          <p:cNvSpPr>
            <a:spLocks noGrp="1" noChangeArrowheads="1"/>
          </p:cNvSpPr>
          <p:nvPr>
            <p:ph type="title"/>
          </p:nvPr>
        </p:nvSpPr>
        <p:spPr/>
        <p:txBody>
          <a:bodyPr rIns="99058"/>
          <a:lstStyle/>
          <a:p>
            <a:r>
              <a:rPr lang="en-US"/>
              <a:t>Rational Decisions</a:t>
            </a:r>
          </a:p>
        </p:txBody>
      </p:sp>
      <p:sp>
        <p:nvSpPr>
          <p:cNvPr id="12292" name="Rectangle 5"/>
          <p:cNvSpPr>
            <a:spLocks/>
          </p:cNvSpPr>
          <p:nvPr/>
        </p:nvSpPr>
        <p:spPr bwMode="auto">
          <a:xfrm>
            <a:off x="1524000" y="1123950"/>
            <a:ext cx="6858000" cy="1933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>
              <a:spcBef>
                <a:spcPts val="750"/>
              </a:spcBef>
            </a:pPr>
            <a:r>
              <a:rPr lang="en-US" dirty="0">
                <a:latin typeface="Palatino"/>
                <a:cs typeface="Palatino"/>
              </a:rPr>
              <a:t>  We’ll use the term </a:t>
            </a:r>
            <a:r>
              <a:rPr lang="en-US" b="1" dirty="0">
                <a:latin typeface="Palatino"/>
                <a:cs typeface="Palatino"/>
              </a:rPr>
              <a:t>rational</a:t>
            </a:r>
            <a:r>
              <a:rPr lang="en-US" dirty="0">
                <a:latin typeface="Palatino"/>
                <a:cs typeface="Palatino"/>
              </a:rPr>
              <a:t> in a very specific, technical way:</a:t>
            </a:r>
          </a:p>
          <a:p>
            <a:pPr marL="372657" lvl="1">
              <a:spcBef>
                <a:spcPts val="750"/>
              </a:spcBef>
              <a:buSzPct val="125000"/>
              <a:buFont typeface="Wingdings" pitchFamily="2" charset="2"/>
              <a:buChar char="§"/>
            </a:pPr>
            <a:r>
              <a:rPr lang="en-US" dirty="0">
                <a:latin typeface="Palatino"/>
                <a:cs typeface="Palatino"/>
              </a:rPr>
              <a:t> Rational: maximally achieving pre-defined goals</a:t>
            </a:r>
            <a:endParaRPr lang="en-US" i="1" dirty="0">
              <a:latin typeface="Palatino"/>
              <a:cs typeface="Palatino"/>
            </a:endParaRPr>
          </a:p>
          <a:p>
            <a:pPr marL="372657" lvl="1">
              <a:spcBef>
                <a:spcPts val="750"/>
              </a:spcBef>
              <a:buSzPct val="125000"/>
              <a:buFont typeface="Wingdings" pitchFamily="2" charset="2"/>
              <a:buChar char="§"/>
            </a:pPr>
            <a:r>
              <a:rPr lang="en-US" dirty="0">
                <a:latin typeface="Palatino"/>
                <a:cs typeface="Palatino"/>
              </a:rPr>
              <a:t> Rationality</a:t>
            </a:r>
            <a:r>
              <a:rPr lang="en-US" b="1" dirty="0">
                <a:latin typeface="Palatino"/>
                <a:cs typeface="Palatino"/>
              </a:rPr>
              <a:t> </a:t>
            </a:r>
            <a:r>
              <a:rPr lang="en-US" dirty="0">
                <a:latin typeface="Palatino"/>
                <a:cs typeface="Palatino"/>
              </a:rPr>
              <a:t>only concerns what decisions are made </a:t>
            </a:r>
          </a:p>
          <a:p>
            <a:pPr marL="372657" lvl="1">
              <a:spcBef>
                <a:spcPts val="750"/>
              </a:spcBef>
              <a:buSzPct val="125000"/>
            </a:pPr>
            <a:r>
              <a:rPr lang="en-US" dirty="0">
                <a:latin typeface="Palatino"/>
                <a:cs typeface="Palatino"/>
              </a:rPr>
              <a:t>   (not the thought process behind them)</a:t>
            </a:r>
          </a:p>
          <a:p>
            <a:pPr marL="372657" lvl="1">
              <a:spcBef>
                <a:spcPts val="750"/>
              </a:spcBef>
              <a:buSzPct val="125000"/>
              <a:buFont typeface="Wingdings" pitchFamily="2" charset="2"/>
              <a:buChar char="§"/>
            </a:pPr>
            <a:r>
              <a:rPr lang="en-US" dirty="0">
                <a:latin typeface="Palatino"/>
                <a:cs typeface="Palatino"/>
              </a:rPr>
              <a:t> Goals are expressed in terms of the </a:t>
            </a:r>
            <a:r>
              <a:rPr lang="en-US" b="1" dirty="0">
                <a:latin typeface="Palatino"/>
                <a:cs typeface="Palatino"/>
              </a:rPr>
              <a:t>utility</a:t>
            </a:r>
            <a:r>
              <a:rPr lang="en-US" dirty="0">
                <a:latin typeface="Palatino"/>
                <a:cs typeface="Palatino"/>
              </a:rPr>
              <a:t> of outcomes</a:t>
            </a:r>
          </a:p>
          <a:p>
            <a:pPr marL="372657" lvl="1">
              <a:spcBef>
                <a:spcPts val="750"/>
              </a:spcBef>
              <a:buClr>
                <a:srgbClr val="1212D2"/>
              </a:buClr>
              <a:buSzPct val="125000"/>
              <a:buFont typeface="Wingdings" pitchFamily="2" charset="2"/>
              <a:buChar char="§"/>
            </a:pPr>
            <a:r>
              <a:rPr lang="en-US" dirty="0">
                <a:solidFill>
                  <a:srgbClr val="1212D2"/>
                </a:solidFill>
                <a:latin typeface="Palatino"/>
                <a:cs typeface="Palatino"/>
              </a:rPr>
              <a:t> Being rational means </a:t>
            </a:r>
            <a:r>
              <a:rPr lang="en-US" b="1" dirty="0">
                <a:solidFill>
                  <a:srgbClr val="1212D2"/>
                </a:solidFill>
                <a:latin typeface="Palatino"/>
                <a:cs typeface="Palatino"/>
              </a:rPr>
              <a:t>maximizing your expected utility</a:t>
            </a:r>
          </a:p>
        </p:txBody>
      </p:sp>
      <p:sp>
        <p:nvSpPr>
          <p:cNvPr id="24582" name="Rectangle 6"/>
          <p:cNvSpPr>
            <a:spLocks/>
          </p:cNvSpPr>
          <p:nvPr/>
        </p:nvSpPr>
        <p:spPr bwMode="auto">
          <a:xfrm>
            <a:off x="0" y="3714750"/>
            <a:ext cx="9144000" cy="714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 algn="ctr">
              <a:spcBef>
                <a:spcPts val="750"/>
              </a:spcBef>
            </a:pPr>
            <a:r>
              <a:rPr lang="en-US" sz="2000" dirty="0">
                <a:latin typeface="Palatino"/>
                <a:cs typeface="Palatino"/>
              </a:rPr>
              <a:t>A better title for this course would be:</a:t>
            </a:r>
          </a:p>
          <a:p>
            <a:pPr marL="29765" algn="ctr">
              <a:spcBef>
                <a:spcPts val="750"/>
              </a:spcBef>
            </a:pPr>
            <a:r>
              <a:rPr lang="en-US" sz="2800" b="1" dirty="0">
                <a:solidFill>
                  <a:srgbClr val="1212D2"/>
                </a:solidFill>
                <a:latin typeface="Palatino"/>
                <a:cs typeface="Palatino"/>
              </a:rPr>
              <a:t>Computational Rationality</a:t>
            </a:r>
          </a:p>
        </p:txBody>
      </p:sp>
    </p:spTree>
    <p:extLst>
      <p:ext uri="{BB962C8B-B14F-4D97-AF65-F5344CB8AC3E}">
        <p14:creationId xmlns:p14="http://schemas.microsoft.com/office/powerpoint/2010/main" val="1695150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514350"/>
            <a:ext cx="9144000" cy="210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/>
            <a:r>
              <a:rPr lang="en-US" sz="6600" dirty="0">
                <a:latin typeface="Palatino"/>
                <a:cs typeface="Palatino"/>
              </a:rPr>
              <a:t>Maximize Your</a:t>
            </a:r>
          </a:p>
          <a:p>
            <a:pPr algn="ctr"/>
            <a:r>
              <a:rPr lang="en-US" sz="6600" dirty="0">
                <a:latin typeface="Palatino"/>
                <a:cs typeface="Palatino"/>
              </a:rPr>
              <a:t>Expected Utility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6936" y="2647950"/>
            <a:ext cx="3308913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4709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514350"/>
            <a:ext cx="9144000" cy="210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/>
            <a:r>
              <a:rPr lang="en-US" sz="6600" dirty="0">
                <a:solidFill>
                  <a:schemeClr val="accent1">
                    <a:lumMod val="50000"/>
                  </a:schemeClr>
                </a:solidFill>
                <a:latin typeface="Palatino"/>
                <a:cs typeface="Palatino"/>
              </a:rPr>
              <a:t>Maximize</a:t>
            </a:r>
            <a:r>
              <a:rPr lang="en-US" sz="6600" dirty="0">
                <a:latin typeface="Palatino"/>
                <a:cs typeface="Palatino"/>
              </a:rPr>
              <a:t> Your</a:t>
            </a:r>
          </a:p>
          <a:p>
            <a:pPr algn="ctr"/>
            <a:r>
              <a:rPr lang="en-US" sz="6600" dirty="0">
                <a:latin typeface="Palatino"/>
                <a:cs typeface="Palatino"/>
              </a:rPr>
              <a:t>Expected Utility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6936" y="2647950"/>
            <a:ext cx="3308913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30786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514350"/>
            <a:ext cx="9144000" cy="210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/>
            <a:r>
              <a:rPr lang="en-US" sz="6600" dirty="0">
                <a:latin typeface="Palatino"/>
                <a:cs typeface="Palatino"/>
              </a:rPr>
              <a:t>Maximize Your</a:t>
            </a:r>
          </a:p>
          <a:p>
            <a:pPr algn="ctr"/>
            <a:r>
              <a:rPr lang="en-US" sz="6600" dirty="0">
                <a:latin typeface="Palatino"/>
                <a:cs typeface="Palatino"/>
              </a:rPr>
              <a:t>Expected </a:t>
            </a:r>
            <a:r>
              <a:rPr lang="en-US" sz="6600" dirty="0">
                <a:solidFill>
                  <a:schemeClr val="accent1">
                    <a:lumMod val="50000"/>
                  </a:schemeClr>
                </a:solidFill>
                <a:latin typeface="Palatino"/>
                <a:cs typeface="Palatino"/>
              </a:rPr>
              <a:t>Utility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6936" y="2647950"/>
            <a:ext cx="3308913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35305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514350"/>
            <a:ext cx="9144000" cy="210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/>
            <a:r>
              <a:rPr lang="en-US" sz="6600" dirty="0">
                <a:latin typeface="Palatino"/>
                <a:cs typeface="Palatino"/>
              </a:rPr>
              <a:t>Maximize Your</a:t>
            </a:r>
          </a:p>
          <a:p>
            <a:pPr algn="ctr"/>
            <a:r>
              <a:rPr lang="en-US" sz="6600" dirty="0">
                <a:solidFill>
                  <a:schemeClr val="accent1">
                    <a:lumMod val="50000"/>
                  </a:schemeClr>
                </a:solidFill>
                <a:latin typeface="Palatino"/>
                <a:cs typeface="Palatino"/>
              </a:rPr>
              <a:t>Expected</a:t>
            </a:r>
            <a:r>
              <a:rPr lang="en-US" sz="6600" dirty="0">
                <a:latin typeface="Palatino"/>
                <a:cs typeface="Palatino"/>
              </a:rPr>
              <a:t> Utility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6936" y="2647950"/>
            <a:ext cx="3308913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55697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514350"/>
            <a:ext cx="9144000" cy="210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/>
            <a:r>
              <a:rPr lang="en-US" sz="6600" dirty="0">
                <a:latin typeface="Palatino"/>
                <a:cs typeface="Palatino"/>
              </a:rPr>
              <a:t>Maximize </a:t>
            </a:r>
            <a:r>
              <a:rPr lang="en-US" sz="6600" dirty="0">
                <a:solidFill>
                  <a:schemeClr val="accent1">
                    <a:lumMod val="50000"/>
                  </a:schemeClr>
                </a:solidFill>
                <a:latin typeface="Palatino"/>
                <a:cs typeface="Palatino"/>
              </a:rPr>
              <a:t>Your</a:t>
            </a:r>
          </a:p>
          <a:p>
            <a:pPr algn="ctr"/>
            <a:r>
              <a:rPr lang="en-US" sz="6600" dirty="0">
                <a:latin typeface="Palatino"/>
                <a:cs typeface="Palatino"/>
              </a:rPr>
              <a:t>Expected Utility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6936" y="2647950"/>
            <a:ext cx="3308913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8258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4"/>
          <p:cNvSpPr>
            <a:spLocks noGrp="1" noChangeArrowheads="1"/>
          </p:cNvSpPr>
          <p:nvPr>
            <p:ph type="title"/>
          </p:nvPr>
        </p:nvSpPr>
        <p:spPr/>
        <p:txBody>
          <a:bodyPr rIns="99058"/>
          <a:lstStyle/>
          <a:p>
            <a:r>
              <a:rPr lang="en-US"/>
              <a:t>Designing Rational Agents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idx="1"/>
          </p:nvPr>
        </p:nvSpPr>
        <p:spPr>
          <a:xfrm>
            <a:off x="342900" y="1200150"/>
            <a:ext cx="4838700" cy="2895600"/>
          </a:xfrm>
        </p:spPr>
        <p:txBody>
          <a:bodyPr rIns="99058"/>
          <a:lstStyle/>
          <a:p>
            <a:pPr marL="342892" indent="-342892">
              <a:spcBef>
                <a:spcPct val="0"/>
              </a:spcBef>
              <a:buClrTx/>
            </a:pPr>
            <a:r>
              <a:rPr lang="en-US" sz="1600" dirty="0"/>
              <a:t>An </a:t>
            </a:r>
            <a:r>
              <a:rPr lang="en-US" sz="1600" b="1" dirty="0"/>
              <a:t>agent</a:t>
            </a:r>
            <a:r>
              <a:rPr lang="en-US" sz="1600" dirty="0"/>
              <a:t> is an entity that </a:t>
            </a:r>
            <a:r>
              <a:rPr lang="en-US" sz="1600" i="1" dirty="0"/>
              <a:t>perceives</a:t>
            </a:r>
            <a:r>
              <a:rPr lang="en-US" sz="1600" dirty="0"/>
              <a:t> and </a:t>
            </a:r>
            <a:r>
              <a:rPr lang="en-US" sz="1600" i="1" dirty="0"/>
              <a:t>acts</a:t>
            </a:r>
            <a:r>
              <a:rPr lang="en-US" sz="1600" dirty="0"/>
              <a:t>.</a:t>
            </a:r>
          </a:p>
          <a:p>
            <a:pPr marL="342892" indent="-342892">
              <a:spcBef>
                <a:spcPts val="1125"/>
              </a:spcBef>
              <a:buClrTx/>
            </a:pPr>
            <a:r>
              <a:rPr lang="en-US" sz="1600" dirty="0"/>
              <a:t>A </a:t>
            </a:r>
            <a:r>
              <a:rPr lang="en-US" sz="1600" b="1" dirty="0"/>
              <a:t>rational agent</a:t>
            </a:r>
            <a:r>
              <a:rPr lang="en-US" sz="1600" b="1" i="1" dirty="0"/>
              <a:t> </a:t>
            </a:r>
            <a:r>
              <a:rPr lang="en-US" sz="1600" dirty="0"/>
              <a:t>selects actions that maximize its (expected) </a:t>
            </a:r>
            <a:r>
              <a:rPr lang="en-US" sz="1600" b="1" dirty="0"/>
              <a:t>utility</a:t>
            </a:r>
            <a:r>
              <a:rPr lang="en-US" sz="1600" dirty="0"/>
              <a:t>.  </a:t>
            </a:r>
          </a:p>
          <a:p>
            <a:pPr marL="342892" indent="-342892">
              <a:spcBef>
                <a:spcPts val="1125"/>
              </a:spcBef>
              <a:buClrTx/>
            </a:pPr>
            <a:r>
              <a:rPr lang="en-US" sz="1600" dirty="0"/>
              <a:t>Characteristics of the </a:t>
            </a:r>
            <a:r>
              <a:rPr lang="en-US" sz="1600" b="1" dirty="0"/>
              <a:t>percepts, environment,</a:t>
            </a:r>
            <a:r>
              <a:rPr lang="en-US" sz="1600" dirty="0"/>
              <a:t> and </a:t>
            </a:r>
            <a:r>
              <a:rPr lang="en-US" sz="1600" b="1" dirty="0"/>
              <a:t>action space </a:t>
            </a:r>
            <a:r>
              <a:rPr lang="en-US" sz="1600" dirty="0"/>
              <a:t>dictate techniques for selecting rational actions</a:t>
            </a:r>
          </a:p>
          <a:p>
            <a:pPr marL="342892" indent="-342892">
              <a:spcBef>
                <a:spcPts val="1125"/>
              </a:spcBef>
              <a:buClrTx/>
            </a:pPr>
            <a:r>
              <a:rPr lang="en-US" sz="1600" b="1" dirty="0">
                <a:solidFill>
                  <a:srgbClr val="333399"/>
                </a:solidFill>
                <a:cs typeface="Arial" charset="0"/>
              </a:rPr>
              <a:t>This course </a:t>
            </a:r>
            <a:r>
              <a:rPr lang="en-US" sz="1600" dirty="0">
                <a:solidFill>
                  <a:srgbClr val="333399"/>
                </a:solidFill>
                <a:cs typeface="Arial" charset="0"/>
              </a:rPr>
              <a:t>is about:</a:t>
            </a:r>
          </a:p>
          <a:p>
            <a:pPr marL="629825" lvl="1" indent="-257168">
              <a:lnSpc>
                <a:spcPct val="80000"/>
              </a:lnSpc>
              <a:spcBef>
                <a:spcPts val="554"/>
              </a:spcBef>
              <a:buSzPct val="100000"/>
            </a:pPr>
            <a:r>
              <a:rPr lang="en-US" sz="1600" dirty="0">
                <a:cs typeface="Arial" charset="0"/>
              </a:rPr>
              <a:t>General AI techniques for a variety of problem types</a:t>
            </a:r>
          </a:p>
          <a:p>
            <a:pPr marL="629825" lvl="1" indent="-257168">
              <a:lnSpc>
                <a:spcPct val="80000"/>
              </a:lnSpc>
              <a:spcBef>
                <a:spcPts val="554"/>
              </a:spcBef>
              <a:buSzPct val="100000"/>
            </a:pPr>
            <a:r>
              <a:rPr lang="en-US" sz="1600" dirty="0">
                <a:cs typeface="Arial" charset="0"/>
              </a:rPr>
              <a:t>Learning to recognize when and how a new problem can be solved with an existing technique</a:t>
            </a:r>
          </a:p>
          <a:p>
            <a:pPr marL="342892" indent="-342892">
              <a:spcBef>
                <a:spcPts val="1125"/>
              </a:spcBef>
              <a:buClrTx/>
            </a:pPr>
            <a:endParaRPr lang="en-US" sz="16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5562601" y="3423047"/>
            <a:ext cx="2895598" cy="1434703"/>
            <a:chOff x="4616215" y="3194447"/>
            <a:chExt cx="4052397" cy="1434703"/>
          </a:xfrm>
        </p:grpSpPr>
        <p:sp>
          <p:nvSpPr>
            <p:cNvPr id="19" name="AutoShape 7"/>
            <p:cNvSpPr>
              <a:spLocks/>
            </p:cNvSpPr>
            <p:nvPr/>
          </p:nvSpPr>
          <p:spPr bwMode="auto">
            <a:xfrm>
              <a:off x="4616215" y="3200398"/>
              <a:ext cx="1919558" cy="1309688"/>
            </a:xfrm>
            <a:prstGeom prst="roundRect">
              <a:avLst>
                <a:gd name="adj" fmla="val 10912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 rot="10800000" flipH="1">
              <a:off x="5611414" y="3672670"/>
              <a:ext cx="0" cy="53101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21" name="Rectangle 9"/>
            <p:cNvSpPr>
              <a:spLocks/>
            </p:cNvSpPr>
            <p:nvPr/>
          </p:nvSpPr>
          <p:spPr bwMode="auto">
            <a:xfrm rot="16200000">
              <a:off x="4687016" y="3598189"/>
              <a:ext cx="564897" cy="49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/>
              <a:r>
                <a:rPr lang="en-US" sz="1600" b="1" dirty="0">
                  <a:latin typeface="Calibri" pitchFamily="34" charset="0"/>
                  <a:cs typeface="Arial" charset="0"/>
                </a:rPr>
                <a:t>Agent</a:t>
              </a:r>
            </a:p>
          </p:txBody>
        </p:sp>
        <p:grpSp>
          <p:nvGrpSpPr>
            <p:cNvPr id="22" name="Group 10"/>
            <p:cNvGrpSpPr>
              <a:grpSpLocks/>
            </p:cNvGrpSpPr>
            <p:nvPr/>
          </p:nvGrpSpPr>
          <p:grpSpPr bwMode="auto">
            <a:xfrm>
              <a:off x="5363764" y="3748869"/>
              <a:ext cx="476250" cy="323850"/>
              <a:chOff x="0" y="0"/>
              <a:chExt cx="400" cy="272"/>
            </a:xfrm>
          </p:grpSpPr>
          <p:sp>
            <p:nvSpPr>
              <p:cNvPr id="23" name="AutoShape 11"/>
              <p:cNvSpPr>
                <a:spLocks/>
              </p:cNvSpPr>
              <p:nvPr/>
            </p:nvSpPr>
            <p:spPr bwMode="auto">
              <a:xfrm>
                <a:off x="0" y="0"/>
                <a:ext cx="400" cy="272"/>
              </a:xfrm>
              <a:prstGeom prst="roundRect">
                <a:avLst>
                  <a:gd name="adj" fmla="val 28120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sz="1600">
                  <a:latin typeface="Calibri" pitchFamily="34" charset="0"/>
                </a:endParaRPr>
              </a:p>
            </p:txBody>
          </p:sp>
          <p:sp>
            <p:nvSpPr>
              <p:cNvPr id="24" name="Rectangle 12"/>
              <p:cNvSpPr>
                <a:spLocks/>
              </p:cNvSpPr>
              <p:nvPr/>
            </p:nvSpPr>
            <p:spPr bwMode="auto">
              <a:xfrm>
                <a:off x="135" y="32"/>
                <a:ext cx="139" cy="23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sz="1600" b="1" dirty="0">
                    <a:latin typeface="Calibri" pitchFamily="34" charset="0"/>
                    <a:cs typeface="Arial" charset="0"/>
                  </a:rPr>
                  <a:t>?</a:t>
                </a:r>
              </a:p>
            </p:txBody>
          </p:sp>
        </p:grpSp>
        <p:grpSp>
          <p:nvGrpSpPr>
            <p:cNvPr id="25" name="Group 13"/>
            <p:cNvGrpSpPr>
              <a:grpSpLocks/>
            </p:cNvGrpSpPr>
            <p:nvPr/>
          </p:nvGrpSpPr>
          <p:grpSpPr bwMode="auto">
            <a:xfrm>
              <a:off x="5073252" y="3430191"/>
              <a:ext cx="1104900" cy="1059657"/>
              <a:chOff x="32" y="19"/>
              <a:chExt cx="928" cy="890"/>
            </a:xfrm>
          </p:grpSpPr>
          <p:sp>
            <p:nvSpPr>
              <p:cNvPr id="26" name="Rectangle 14"/>
              <p:cNvSpPr>
                <a:spLocks/>
              </p:cNvSpPr>
              <p:nvPr/>
            </p:nvSpPr>
            <p:spPr bwMode="auto">
              <a:xfrm>
                <a:off x="84" y="19"/>
                <a:ext cx="824" cy="3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sz="1400" dirty="0">
                    <a:latin typeface="Calibri" pitchFamily="34" charset="0"/>
                    <a:cs typeface="Arial" charset="0"/>
                  </a:rPr>
                  <a:t>Sensors</a:t>
                </a:r>
              </a:p>
            </p:txBody>
          </p:sp>
          <p:sp>
            <p:nvSpPr>
              <p:cNvPr id="27" name="Rectangle 15"/>
              <p:cNvSpPr>
                <a:spLocks/>
              </p:cNvSpPr>
              <p:nvPr/>
            </p:nvSpPr>
            <p:spPr bwMode="auto">
              <a:xfrm>
                <a:off x="32" y="661"/>
                <a:ext cx="928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sz="1400" dirty="0">
                    <a:latin typeface="Calibri" pitchFamily="34" charset="0"/>
                    <a:cs typeface="Arial" charset="0"/>
                  </a:rPr>
                  <a:t>Actuators</a:t>
                </a:r>
              </a:p>
            </p:txBody>
          </p:sp>
        </p:grpSp>
        <p:sp>
          <p:nvSpPr>
            <p:cNvPr id="28" name="AutoShape 16"/>
            <p:cNvSpPr>
              <a:spLocks/>
            </p:cNvSpPr>
            <p:nvPr/>
          </p:nvSpPr>
          <p:spPr bwMode="auto">
            <a:xfrm>
              <a:off x="7815475" y="3194447"/>
              <a:ext cx="853137" cy="1304925"/>
            </a:xfrm>
            <a:prstGeom prst="roundRect">
              <a:avLst>
                <a:gd name="adj" fmla="val 10944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29" name="Rectangle 17"/>
            <p:cNvSpPr>
              <a:spLocks/>
            </p:cNvSpPr>
            <p:nvPr/>
          </p:nvSpPr>
          <p:spPr bwMode="auto">
            <a:xfrm rot="5400000">
              <a:off x="7696859" y="3589450"/>
              <a:ext cx="1157018" cy="49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600" b="1" dirty="0">
                  <a:latin typeface="Calibri" pitchFamily="34" charset="0"/>
                  <a:cs typeface="Arial" charset="0"/>
                </a:rPr>
                <a:t>Environment</a:t>
              </a:r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 rot="10800000" flipH="1">
              <a:off x="6182915" y="3574256"/>
              <a:ext cx="18597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31" name="Line 19"/>
            <p:cNvSpPr>
              <a:spLocks noChangeShapeType="1"/>
            </p:cNvSpPr>
            <p:nvPr/>
          </p:nvSpPr>
          <p:spPr bwMode="auto">
            <a:xfrm flipH="1">
              <a:off x="6275783" y="4324350"/>
              <a:ext cx="176093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32" name="Rectangle 20"/>
            <p:cNvSpPr>
              <a:spLocks/>
            </p:cNvSpPr>
            <p:nvPr/>
          </p:nvSpPr>
          <p:spPr bwMode="auto">
            <a:xfrm>
              <a:off x="6682977" y="3584972"/>
              <a:ext cx="942975" cy="266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100" dirty="0">
                  <a:latin typeface="Calibri" pitchFamily="34" charset="0"/>
                  <a:cs typeface="Arial" charset="0"/>
                </a:rPr>
                <a:t>Percepts</a:t>
              </a:r>
            </a:p>
          </p:txBody>
        </p:sp>
        <p:sp>
          <p:nvSpPr>
            <p:cNvPr id="33" name="Rectangle 21"/>
            <p:cNvSpPr>
              <a:spLocks/>
            </p:cNvSpPr>
            <p:nvPr/>
          </p:nvSpPr>
          <p:spPr bwMode="auto">
            <a:xfrm>
              <a:off x="6749652" y="4324350"/>
              <a:ext cx="809625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100" dirty="0">
                  <a:latin typeface="Calibri" pitchFamily="34" charset="0"/>
                  <a:cs typeface="Arial" charset="0"/>
                </a:rPr>
                <a:t>Actions</a:t>
              </a:r>
            </a:p>
          </p:txBody>
        </p:sp>
      </p:grpSp>
      <p:pic>
        <p:nvPicPr>
          <p:cNvPr id="46083" name="Picture 3" descr="C:\Temp\ketrina\RationalAgent.png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791200" y="1117854"/>
            <a:ext cx="2819400" cy="22158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5114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build="p" bldLvl="5" autoUpdateAnimBg="0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1ED2DB-4BC7-C54E-A31A-2D4ED7DE1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5083"/>
            <a:ext cx="9199179" cy="613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33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8F0BA1-38D5-DB45-9F6C-FD90629DF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20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5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chemeClr val="tx1"/>
                </a:solidFill>
              </a:rPr>
              <a:t>Today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838200"/>
            <a:ext cx="4495800" cy="3927873"/>
          </a:xfrm>
        </p:spPr>
        <p:txBody>
          <a:bodyPr/>
          <a:lstStyle/>
          <a:p>
            <a:pPr eaLnBrk="1" hangingPunct="1"/>
            <a:endParaRPr lang="en-US" sz="600" dirty="0"/>
          </a:p>
          <a:p>
            <a:r>
              <a:rPr lang="en-US" dirty="0"/>
              <a:t>What is this course?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What is artificial intelligence?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History of AI</a:t>
            </a:r>
          </a:p>
          <a:p>
            <a:pPr eaLnBrk="1" hangingPunct="1"/>
            <a:endParaRPr lang="en-US" dirty="0"/>
          </a:p>
          <a:p>
            <a:r>
              <a:rPr lang="en-US" dirty="0"/>
              <a:t>What can AI do?</a:t>
            </a:r>
          </a:p>
          <a:p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22529" name="Picture 1" descr="C:\Temp\ketrina\Toda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1123950"/>
            <a:ext cx="3037390" cy="3400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352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Text Book: </a:t>
            </a:r>
            <a:endParaRPr lang="en-US" dirty="0"/>
          </a:p>
          <a:p>
            <a:pPr lvl="1"/>
            <a:r>
              <a:rPr lang="en-US" i="1" dirty="0"/>
              <a:t>Artificial Intelligence: A Modern Approach. Third Edition. – Stuart Russell and Peter </a:t>
            </a:r>
            <a:r>
              <a:rPr lang="en-US" i="1" dirty="0" err="1"/>
              <a:t>Norvig</a:t>
            </a:r>
            <a:r>
              <a:rPr lang="en-US" i="1" dirty="0"/>
              <a:t> </a:t>
            </a:r>
            <a:r>
              <a:rPr lang="en-US" b="1" i="1" dirty="0"/>
              <a:t>(AIMA) </a:t>
            </a:r>
          </a:p>
          <a:p>
            <a:pPr lvl="1"/>
            <a:endParaRPr lang="en-US" dirty="0"/>
          </a:p>
          <a:p>
            <a:r>
              <a:rPr lang="en-US" i="1" dirty="0"/>
              <a:t>References: </a:t>
            </a:r>
            <a:endParaRPr lang="en-US" dirty="0"/>
          </a:p>
          <a:p>
            <a:pPr lvl="1"/>
            <a:r>
              <a:rPr lang="en-US" i="1" dirty="0"/>
              <a:t>Building Problem Solvers – </a:t>
            </a:r>
            <a:r>
              <a:rPr lang="en-US" i="1" dirty="0" err="1"/>
              <a:t>K.D.Forbus</a:t>
            </a:r>
            <a:r>
              <a:rPr lang="en-US" i="1" dirty="0"/>
              <a:t> and </a:t>
            </a:r>
            <a:r>
              <a:rPr lang="en-US" i="1" dirty="0" err="1"/>
              <a:t>J.D.Kleer</a:t>
            </a:r>
            <a:r>
              <a:rPr lang="en-US" i="1" dirty="0"/>
              <a:t> </a:t>
            </a:r>
            <a:endParaRPr lang="en-US" dirty="0"/>
          </a:p>
          <a:p>
            <a:pPr lvl="1"/>
            <a:r>
              <a:rPr lang="en-US" i="1" dirty="0"/>
              <a:t>Knowledge Representation and Reasoning– </a:t>
            </a:r>
            <a:r>
              <a:rPr lang="en-US" dirty="0"/>
              <a:t>R. Brachman &amp; H. Levesque </a:t>
            </a:r>
          </a:p>
          <a:p>
            <a:pPr lvl="1"/>
            <a:r>
              <a:rPr lang="en-US" i="1" dirty="0"/>
              <a:t>Artificial Intelligence. Third Edition – Patrick Winston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439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tx1"/>
                </a:solidFill>
              </a:rPr>
              <a:t>A (Short) History of AI</a:t>
            </a:r>
          </a:p>
        </p:txBody>
      </p:sp>
      <p:pic>
        <p:nvPicPr>
          <p:cNvPr id="6" name="Picture 1" descr="C:\Temp\ketrina\HistoryOfA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1123949"/>
            <a:ext cx="2630808" cy="36576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9888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ENIAC (1940s)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8" y="1047750"/>
            <a:ext cx="4910503" cy="3546475"/>
          </a:xfrm>
        </p:spPr>
      </p:pic>
    </p:spTree>
    <p:extLst>
      <p:ext uri="{BB962C8B-B14F-4D97-AF65-F5344CB8AC3E}">
        <p14:creationId xmlns:p14="http://schemas.microsoft.com/office/powerpoint/2010/main" val="4468104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188-anca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{4F3F198B-49EA-C34E-96DB-CA4E65793DE9}tf10001071</Template>
  <TotalTime>41010</TotalTime>
  <Words>1628</Words>
  <Application>Microsoft Office PowerPoint</Application>
  <PresentationFormat>On-screen Show (16:9)</PresentationFormat>
  <Paragraphs>301</Paragraphs>
  <Slides>39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Calibri</vt:lpstr>
      <vt:lpstr>Calibri Light</vt:lpstr>
      <vt:lpstr>Courier New</vt:lpstr>
      <vt:lpstr>Lucida Grande</vt:lpstr>
      <vt:lpstr>Palatino</vt:lpstr>
      <vt:lpstr>Times New Roman</vt:lpstr>
      <vt:lpstr>Wingdings</vt:lpstr>
      <vt:lpstr>188-anca</vt:lpstr>
      <vt:lpstr>1_Custom Design</vt:lpstr>
      <vt:lpstr>Custom Design</vt:lpstr>
      <vt:lpstr>Artificial Intelligence </vt:lpstr>
      <vt:lpstr>Sci-Fi AI?</vt:lpstr>
      <vt:lpstr>PowerPoint Presentation</vt:lpstr>
      <vt:lpstr>PowerPoint Presentation</vt:lpstr>
      <vt:lpstr>PowerPoint Presentation</vt:lpstr>
      <vt:lpstr>Today</vt:lpstr>
      <vt:lpstr>About Course</vt:lpstr>
      <vt:lpstr>A (Short) History of AI</vt:lpstr>
      <vt:lpstr>ENIAC (1940s)</vt:lpstr>
      <vt:lpstr>Early AI: 1940-1950</vt:lpstr>
      <vt:lpstr>Turing Test-1950s</vt:lpstr>
      <vt:lpstr>Early AI: 1950—70</vt:lpstr>
      <vt:lpstr>Early AI: 1950—70 </vt:lpstr>
      <vt:lpstr>PowerPoint Presentation</vt:lpstr>
      <vt:lpstr>Knowledge-based approaches: 1970—90 </vt:lpstr>
      <vt:lpstr>Statistical approaches + subfield expertise: 1990—2012</vt:lpstr>
      <vt:lpstr>Present AI: 2010s to present</vt:lpstr>
      <vt:lpstr>2016:Alpha Go</vt:lpstr>
      <vt:lpstr>Computer Vision</vt:lpstr>
      <vt:lpstr>Tools for Predictions &amp; Decisions</vt:lpstr>
      <vt:lpstr>Natural Language</vt:lpstr>
      <vt:lpstr>Robotics</vt:lpstr>
      <vt:lpstr>PowerPoint Presentation</vt:lpstr>
      <vt:lpstr>What Can AI Do?</vt:lpstr>
      <vt:lpstr>How so much increase???</vt:lpstr>
      <vt:lpstr>Artificial Intelligence</vt:lpstr>
      <vt:lpstr>PowerPoint Presentation</vt:lpstr>
      <vt:lpstr>What is AI?</vt:lpstr>
      <vt:lpstr>PowerPoint Presentation</vt:lpstr>
      <vt:lpstr>What About the Brain?</vt:lpstr>
      <vt:lpstr>Rational Agents</vt:lpstr>
      <vt:lpstr>Ideal Rational Agents</vt:lpstr>
      <vt:lpstr>Rational Decisions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Designing Rational Agents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annushree bablani</cp:lastModifiedBy>
  <cp:revision>1808</cp:revision>
  <cp:lastPrinted>2020-06-22T13:10:53Z</cp:lastPrinted>
  <dcterms:created xsi:type="dcterms:W3CDTF">2004-08-27T04:16:05Z</dcterms:created>
  <dcterms:modified xsi:type="dcterms:W3CDTF">2021-09-15T05:08:43Z</dcterms:modified>
</cp:coreProperties>
</file>